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Economica"/>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Economica-bold.fntdata"/><Relationship Id="rId10" Type="http://schemas.openxmlformats.org/officeDocument/2006/relationships/slide" Target="slides/slide6.xml"/><Relationship Id="rId32" Type="http://schemas.openxmlformats.org/officeDocument/2006/relationships/font" Target="fonts/Economica-regular.fntdata"/><Relationship Id="rId13" Type="http://schemas.openxmlformats.org/officeDocument/2006/relationships/slide" Target="slides/slide9.xml"/><Relationship Id="rId35" Type="http://schemas.openxmlformats.org/officeDocument/2006/relationships/font" Target="fonts/Economica-boldItalic.fntdata"/><Relationship Id="rId12" Type="http://schemas.openxmlformats.org/officeDocument/2006/relationships/slide" Target="slides/slide8.xml"/><Relationship Id="rId34" Type="http://schemas.openxmlformats.org/officeDocument/2006/relationships/font" Target="fonts/Economica-italic.fntdata"/><Relationship Id="rId15" Type="http://schemas.openxmlformats.org/officeDocument/2006/relationships/slide" Target="slides/slide11.xml"/><Relationship Id="rId37" Type="http://schemas.openxmlformats.org/officeDocument/2006/relationships/font" Target="fonts/OpenSans-bold.fntdata"/><Relationship Id="rId14" Type="http://schemas.openxmlformats.org/officeDocument/2006/relationships/slide" Target="slides/slide10.xml"/><Relationship Id="rId36" Type="http://schemas.openxmlformats.org/officeDocument/2006/relationships/font" Target="fonts/OpenSans-regular.fntdata"/><Relationship Id="rId17" Type="http://schemas.openxmlformats.org/officeDocument/2006/relationships/slide" Target="slides/slide13.xml"/><Relationship Id="rId39" Type="http://schemas.openxmlformats.org/officeDocument/2006/relationships/font" Target="fonts/OpenSans-boldItalic.fntdata"/><Relationship Id="rId16" Type="http://schemas.openxmlformats.org/officeDocument/2006/relationships/slide" Target="slides/slide12.xml"/><Relationship Id="rId38" Type="http://schemas.openxmlformats.org/officeDocument/2006/relationships/font" Target="fonts/Open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2" name="Shape 12"/>
          <p:cNvSpPr txBox="1"/>
          <p:nvPr>
            <p:ph type="ctrTitle"/>
          </p:nvPr>
        </p:nvSpPr>
        <p:spPr>
          <a:xfrm>
            <a:off x="3044700" y="144425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rIns="91425" tIns="91425"/>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5" name="Shape 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8" name="Shape 18"/>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5" name="Shape 35"/>
          <p:cNvSpPr txBox="1"/>
          <p:nvPr>
            <p:ph idx="1" type="body"/>
          </p:nvPr>
        </p:nvSpPr>
        <p:spPr>
          <a:xfrm>
            <a:off x="311700" y="1399399"/>
            <a:ext cx="2808000"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929275"/>
            <a:ext cx="4045200" cy="17862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5" name="Shape 45"/>
          <p:cNvSpPr txBox="1"/>
          <p:nvPr>
            <p:ph idx="1" type="subTitle"/>
          </p:nvPr>
        </p:nvSpPr>
        <p:spPr>
          <a:xfrm>
            <a:off x="265500" y="2769000"/>
            <a:ext cx="4045200" cy="1574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tIns="91425"/>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09.png"/><Relationship Id="rId5" Type="http://schemas.openxmlformats.org/officeDocument/2006/relationships/image" Target="../media/image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png"/><Relationship Id="rId4"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6.png"/><Relationship Id="rId4"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ctrTitle"/>
          </p:nvPr>
        </p:nvSpPr>
        <p:spPr>
          <a:xfrm>
            <a:off x="3044700" y="1444255"/>
            <a:ext cx="3054600" cy="1537199"/>
          </a:xfrm>
          <a:prstGeom prst="rect">
            <a:avLst/>
          </a:prstGeom>
        </p:spPr>
        <p:txBody>
          <a:bodyPr anchorCtr="0" anchor="b" bIns="91425" lIns="91425" rIns="91425" tIns="91425">
            <a:noAutofit/>
          </a:bodyPr>
          <a:lstStyle/>
          <a:p>
            <a:pPr lvl="0">
              <a:spcBef>
                <a:spcPts val="0"/>
              </a:spcBef>
              <a:buNone/>
            </a:pPr>
            <a:r>
              <a:rPr lang="en"/>
              <a:t>Baby Names and Culture Popularity</a:t>
            </a:r>
          </a:p>
        </p:txBody>
      </p:sp>
      <p:sp>
        <p:nvSpPr>
          <p:cNvPr id="63" name="Shape 63"/>
          <p:cNvSpPr txBox="1"/>
          <p:nvPr>
            <p:ph idx="1" type="subTitle"/>
          </p:nvPr>
        </p:nvSpPr>
        <p:spPr>
          <a:xfrm>
            <a:off x="3002900" y="3116580"/>
            <a:ext cx="3054600" cy="701400"/>
          </a:xfrm>
          <a:prstGeom prst="rect">
            <a:avLst/>
          </a:prstGeom>
        </p:spPr>
        <p:txBody>
          <a:bodyPr anchorCtr="0" anchor="t" bIns="91425" lIns="91425" rIns="91425" tIns="91425">
            <a:noAutofit/>
          </a:bodyPr>
          <a:lstStyle/>
          <a:p>
            <a:pPr lvl="0">
              <a:lnSpc>
                <a:spcPct val="90000"/>
              </a:lnSpc>
              <a:spcBef>
                <a:spcPts val="0"/>
              </a:spcBef>
              <a:buClr>
                <a:srgbClr val="47B6E7"/>
              </a:buClr>
              <a:buSzPct val="25000"/>
              <a:buFont typeface="Noto Sans Symbols"/>
              <a:buNone/>
            </a:pPr>
            <a:r>
              <a:rPr lang="en" sz="1400">
                <a:solidFill>
                  <a:schemeClr val="dk1"/>
                </a:solidFill>
              </a:rPr>
              <a:t>Andrew Pistole</a:t>
            </a:r>
          </a:p>
          <a:p>
            <a:pPr lvl="0">
              <a:lnSpc>
                <a:spcPct val="90000"/>
              </a:lnSpc>
              <a:spcBef>
                <a:spcPts val="0"/>
              </a:spcBef>
              <a:buClr>
                <a:srgbClr val="47B6E7"/>
              </a:buClr>
              <a:buSzPct val="25000"/>
              <a:buFont typeface="Noto Sans Symbols"/>
              <a:buNone/>
            </a:pPr>
            <a:r>
              <a:rPr lang="en" sz="1400">
                <a:solidFill>
                  <a:schemeClr val="dk1"/>
                </a:solidFill>
              </a:rPr>
              <a:t>James Bain</a:t>
            </a:r>
          </a:p>
          <a:p>
            <a:pPr lvl="0">
              <a:lnSpc>
                <a:spcPct val="90000"/>
              </a:lnSpc>
              <a:spcBef>
                <a:spcPts val="0"/>
              </a:spcBef>
              <a:buClr>
                <a:srgbClr val="47B6E7"/>
              </a:buClr>
              <a:buSzPct val="25000"/>
              <a:buFont typeface="Noto Sans Symbols"/>
              <a:buNone/>
            </a:pPr>
            <a:r>
              <a:rPr lang="en" sz="1400">
                <a:solidFill>
                  <a:schemeClr val="dk1"/>
                </a:solidFill>
              </a:rPr>
              <a:t>Keevey Song </a:t>
            </a:r>
          </a:p>
          <a:p>
            <a:pPr lvl="0">
              <a:lnSpc>
                <a:spcPct val="90000"/>
              </a:lnSpc>
              <a:spcBef>
                <a:spcPts val="0"/>
              </a:spcBef>
              <a:buClr>
                <a:srgbClr val="47B6E7"/>
              </a:buClr>
              <a:buSzPct val="25000"/>
              <a:buFont typeface="Noto Sans Symbols"/>
              <a:buNone/>
            </a:pPr>
            <a:r>
              <a:rPr lang="en" sz="1400">
                <a:solidFill>
                  <a:schemeClr val="dk1"/>
                </a:solidFill>
              </a:rPr>
              <a:t>Rasha Gargees</a:t>
            </a:r>
          </a:p>
          <a:p>
            <a:pPr lvl="0">
              <a:lnSpc>
                <a:spcPct val="90000"/>
              </a:lnSpc>
              <a:spcBef>
                <a:spcPts val="0"/>
              </a:spcBef>
              <a:buClr>
                <a:srgbClr val="47B6E7"/>
              </a:buClr>
              <a:buSzPct val="25000"/>
              <a:buFont typeface="Noto Sans Symbols"/>
              <a:buNone/>
            </a:pPr>
            <a:r>
              <a:rPr lang="en" sz="1400">
                <a:solidFill>
                  <a:schemeClr val="dk1"/>
                </a:solidFill>
              </a:rPr>
              <a:t>Peng Zhao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0"/>
            <a:ext cx="8520600" cy="831300"/>
          </a:xfrm>
          <a:prstGeom prst="rect">
            <a:avLst/>
          </a:prstGeom>
        </p:spPr>
        <p:txBody>
          <a:bodyPr anchorCtr="0" anchor="b" bIns="91425" lIns="91425" rIns="91425" tIns="91425">
            <a:noAutofit/>
          </a:bodyPr>
          <a:lstStyle/>
          <a:p>
            <a:pPr lvl="0" rtl="0">
              <a:spcBef>
                <a:spcPts val="0"/>
              </a:spcBef>
              <a:buNone/>
            </a:pPr>
            <a:r>
              <a:rPr lang="en"/>
              <a:t>Baby Name Popularity vs Sport MVP’s</a:t>
            </a:r>
          </a:p>
        </p:txBody>
      </p:sp>
      <p:pic>
        <p:nvPicPr>
          <p:cNvPr id="124" name="Shape 124"/>
          <p:cNvPicPr preferRelativeResize="0"/>
          <p:nvPr/>
        </p:nvPicPr>
        <p:blipFill rotWithShape="1">
          <a:blip r:embed="rId3">
            <a:alphaModFix/>
          </a:blip>
          <a:srcRect b="22299" l="0" r="0" t="0"/>
          <a:stretch/>
        </p:blipFill>
        <p:spPr>
          <a:xfrm>
            <a:off x="760700" y="831300"/>
            <a:ext cx="7225250" cy="4202626"/>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0"/>
            <a:ext cx="8520600" cy="831300"/>
          </a:xfrm>
          <a:prstGeom prst="rect">
            <a:avLst/>
          </a:prstGeom>
        </p:spPr>
        <p:txBody>
          <a:bodyPr anchorCtr="0" anchor="b" bIns="91425" lIns="91425" rIns="91425" tIns="91425">
            <a:noAutofit/>
          </a:bodyPr>
          <a:lstStyle/>
          <a:p>
            <a:pPr lvl="0" rtl="0">
              <a:spcBef>
                <a:spcPts val="0"/>
              </a:spcBef>
              <a:buNone/>
            </a:pPr>
            <a:r>
              <a:rPr lang="en"/>
              <a:t>Baby Name Popularity vs Sport MVP’s</a:t>
            </a:r>
          </a:p>
        </p:txBody>
      </p:sp>
      <p:pic>
        <p:nvPicPr>
          <p:cNvPr id="130" name="Shape 130"/>
          <p:cNvPicPr preferRelativeResize="0"/>
          <p:nvPr/>
        </p:nvPicPr>
        <p:blipFill>
          <a:blip r:embed="rId3">
            <a:alphaModFix/>
          </a:blip>
          <a:stretch>
            <a:fillRect/>
          </a:stretch>
        </p:blipFill>
        <p:spPr>
          <a:xfrm>
            <a:off x="1109075" y="831300"/>
            <a:ext cx="6200101" cy="4236574"/>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96175"/>
            <a:ext cx="8520600" cy="831300"/>
          </a:xfrm>
          <a:prstGeom prst="rect">
            <a:avLst/>
          </a:prstGeom>
        </p:spPr>
        <p:txBody>
          <a:bodyPr anchorCtr="0" anchor="b" bIns="91425" lIns="91425" rIns="91425" tIns="91425">
            <a:noAutofit/>
          </a:bodyPr>
          <a:lstStyle/>
          <a:p>
            <a:pPr lvl="0">
              <a:spcBef>
                <a:spcPts val="0"/>
              </a:spcBef>
              <a:buNone/>
            </a:pPr>
            <a:r>
              <a:rPr lang="en"/>
              <a:t>Baby Name vs Movie Characters</a:t>
            </a:r>
          </a:p>
        </p:txBody>
      </p:sp>
      <p:sp>
        <p:nvSpPr>
          <p:cNvPr id="136" name="Shape 136"/>
          <p:cNvSpPr txBox="1"/>
          <p:nvPr>
            <p:ph idx="1" type="body"/>
          </p:nvPr>
        </p:nvSpPr>
        <p:spPr>
          <a:xfrm>
            <a:off x="311700" y="1225225"/>
            <a:ext cx="2058000" cy="3354000"/>
          </a:xfrm>
          <a:prstGeom prst="rect">
            <a:avLst/>
          </a:prstGeom>
        </p:spPr>
        <p:txBody>
          <a:bodyPr anchorCtr="0" anchor="t" bIns="91425" lIns="91425" rIns="91425" tIns="91425">
            <a:noAutofit/>
          </a:bodyPr>
          <a:lstStyle/>
          <a:p>
            <a:pPr lvl="0">
              <a:spcBef>
                <a:spcPts val="0"/>
              </a:spcBef>
              <a:buNone/>
            </a:pPr>
            <a:r>
              <a:rPr b="1" lang="en"/>
              <a:t>Data Source </a:t>
            </a:r>
          </a:p>
          <a:p>
            <a:pPr indent="-330200" lvl="0" marL="457200">
              <a:spcBef>
                <a:spcPts val="0"/>
              </a:spcBef>
              <a:buSzPct val="100000"/>
            </a:pPr>
            <a:r>
              <a:rPr lang="en" sz="1600"/>
              <a:t>Top 100 movies of all time adjusted for inflation </a:t>
            </a:r>
          </a:p>
          <a:p>
            <a:pPr indent="-330200" lvl="0" marL="457200">
              <a:spcBef>
                <a:spcPts val="0"/>
              </a:spcBef>
              <a:buSzPct val="100000"/>
            </a:pPr>
            <a:r>
              <a:rPr lang="en" sz="1600"/>
              <a:t>It lacks the information of characters and cast</a:t>
            </a:r>
          </a:p>
          <a:p>
            <a:pPr lvl="0">
              <a:spcBef>
                <a:spcPts val="0"/>
              </a:spcBef>
              <a:buNone/>
            </a:pPr>
            <a:r>
              <a:t/>
            </a:r>
            <a:endParaRPr/>
          </a:p>
        </p:txBody>
      </p:sp>
      <p:pic>
        <p:nvPicPr>
          <p:cNvPr id="137" name="Shape 137"/>
          <p:cNvPicPr preferRelativeResize="0"/>
          <p:nvPr/>
        </p:nvPicPr>
        <p:blipFill rotWithShape="1">
          <a:blip r:embed="rId3">
            <a:alphaModFix/>
          </a:blip>
          <a:srcRect b="0" l="3362" r="0" t="1652"/>
          <a:stretch/>
        </p:blipFill>
        <p:spPr>
          <a:xfrm>
            <a:off x="2293500" y="974424"/>
            <a:ext cx="6719950" cy="3528599"/>
          </a:xfrm>
          <a:prstGeom prst="rect">
            <a:avLst/>
          </a:prstGeom>
          <a:noFill/>
          <a:ln>
            <a:noFill/>
          </a:ln>
        </p:spPr>
      </p:pic>
      <p:sp>
        <p:nvSpPr>
          <p:cNvPr id="138" name="Shape 138"/>
          <p:cNvSpPr txBox="1"/>
          <p:nvPr/>
        </p:nvSpPr>
        <p:spPr>
          <a:xfrm>
            <a:off x="267525" y="4581025"/>
            <a:ext cx="5503500" cy="6420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61111"/>
              <a:buFont typeface="Arial"/>
              <a:buNone/>
            </a:pPr>
            <a:r>
              <a:rPr lang="en" sz="1800">
                <a:solidFill>
                  <a:schemeClr val="dk1"/>
                </a:solidFill>
                <a:latin typeface="Open Sans"/>
                <a:ea typeface="Open Sans"/>
                <a:cs typeface="Open Sans"/>
                <a:sym typeface="Open Sans"/>
              </a:rPr>
              <a:t>http://www.filmsite.org/boxoffice3.htmlCreate</a:t>
            </a:r>
          </a:p>
          <a:p>
            <a:pPr lvl="0">
              <a:spcBef>
                <a:spcPts val="0"/>
              </a:spcBef>
              <a:buNone/>
            </a:pPr>
            <a:r>
              <a:t/>
            </a:r>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idx="1" type="body"/>
          </p:nvPr>
        </p:nvSpPr>
        <p:spPr>
          <a:xfrm>
            <a:off x="246600" y="894750"/>
            <a:ext cx="8650800" cy="3354000"/>
          </a:xfrm>
          <a:prstGeom prst="rect">
            <a:avLst/>
          </a:prstGeom>
        </p:spPr>
        <p:txBody>
          <a:bodyPr anchorCtr="0" anchor="t" bIns="91425" lIns="91425" rIns="91425" tIns="91425">
            <a:noAutofit/>
          </a:bodyPr>
          <a:lstStyle/>
          <a:p>
            <a:pPr lvl="0" rtl="0">
              <a:spcBef>
                <a:spcPts val="0"/>
              </a:spcBef>
              <a:buNone/>
            </a:pPr>
            <a:r>
              <a:rPr b="1" lang="en"/>
              <a:t>Data Carpentry</a:t>
            </a:r>
          </a:p>
          <a:p>
            <a:pPr indent="-228600" lvl="0" marL="457200">
              <a:spcBef>
                <a:spcPts val="0"/>
              </a:spcBef>
            </a:pPr>
            <a:r>
              <a:rPr lang="en"/>
              <a:t>The data was cleaned and integrated with characters and cast information from IMDb through IMDbPY package</a:t>
            </a:r>
          </a:p>
        </p:txBody>
      </p:sp>
      <p:sp>
        <p:nvSpPr>
          <p:cNvPr id="144" name="Shape 144"/>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145" name="Shape 145"/>
          <p:cNvPicPr preferRelativeResize="0"/>
          <p:nvPr/>
        </p:nvPicPr>
        <p:blipFill rotWithShape="1">
          <a:blip r:embed="rId3">
            <a:alphaModFix/>
          </a:blip>
          <a:srcRect b="0" l="3225" r="45663" t="27488"/>
          <a:stretch/>
        </p:blipFill>
        <p:spPr>
          <a:xfrm>
            <a:off x="246599" y="2379300"/>
            <a:ext cx="3237448" cy="2369599"/>
          </a:xfrm>
          <a:prstGeom prst="rect">
            <a:avLst/>
          </a:prstGeom>
          <a:noFill/>
          <a:ln>
            <a:noFill/>
          </a:ln>
        </p:spPr>
      </p:pic>
      <p:pic>
        <p:nvPicPr>
          <p:cNvPr id="146" name="Shape 146"/>
          <p:cNvPicPr preferRelativeResize="0"/>
          <p:nvPr/>
        </p:nvPicPr>
        <p:blipFill>
          <a:blip r:embed="rId4">
            <a:alphaModFix/>
          </a:blip>
          <a:stretch>
            <a:fillRect/>
          </a:stretch>
        </p:blipFill>
        <p:spPr>
          <a:xfrm>
            <a:off x="4725449" y="2379300"/>
            <a:ext cx="4210175" cy="2456724"/>
          </a:xfrm>
          <a:prstGeom prst="rect">
            <a:avLst/>
          </a:prstGeom>
          <a:noFill/>
          <a:ln>
            <a:noFill/>
          </a:ln>
        </p:spPr>
      </p:pic>
      <p:sp>
        <p:nvSpPr>
          <p:cNvPr id="147" name="Shape 147"/>
          <p:cNvSpPr/>
          <p:nvPr/>
        </p:nvSpPr>
        <p:spPr>
          <a:xfrm>
            <a:off x="3783725" y="3353750"/>
            <a:ext cx="669900" cy="5256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48" name="Shape 148"/>
          <p:cNvPicPr preferRelativeResize="0"/>
          <p:nvPr/>
        </p:nvPicPr>
        <p:blipFill>
          <a:blip r:embed="rId5">
            <a:alphaModFix/>
          </a:blip>
          <a:stretch>
            <a:fillRect/>
          </a:stretch>
        </p:blipFill>
        <p:spPr>
          <a:xfrm>
            <a:off x="7098550" y="278500"/>
            <a:ext cx="1736966" cy="8313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idx="1" type="body"/>
          </p:nvPr>
        </p:nvSpPr>
        <p:spPr>
          <a:xfrm>
            <a:off x="206575" y="1105975"/>
            <a:ext cx="2430600" cy="3354000"/>
          </a:xfrm>
          <a:prstGeom prst="rect">
            <a:avLst/>
          </a:prstGeom>
        </p:spPr>
        <p:txBody>
          <a:bodyPr anchorCtr="0" anchor="t" bIns="91425" lIns="91425" rIns="91425" tIns="91425">
            <a:noAutofit/>
          </a:bodyPr>
          <a:lstStyle/>
          <a:p>
            <a:pPr lvl="0">
              <a:spcBef>
                <a:spcPts val="0"/>
              </a:spcBef>
              <a:buNone/>
            </a:pPr>
            <a:r>
              <a:rPr b="1" lang="en">
                <a:solidFill>
                  <a:srgbClr val="FF0000"/>
                </a:solidFill>
              </a:rPr>
              <a:t>Forrest Gump 1994</a:t>
            </a:r>
          </a:p>
          <a:p>
            <a:pPr indent="-228600" lvl="0" marL="457200" rtl="0">
              <a:spcBef>
                <a:spcPts val="0"/>
              </a:spcBef>
              <a:buClr>
                <a:srgbClr val="000000"/>
              </a:buClr>
            </a:pPr>
            <a:r>
              <a:rPr lang="en">
                <a:solidFill>
                  <a:srgbClr val="000000"/>
                </a:solidFill>
              </a:rPr>
              <a:t>There is an obvious spike for “Forrest” in 1994</a:t>
            </a:r>
          </a:p>
        </p:txBody>
      </p:sp>
      <p:sp>
        <p:nvSpPr>
          <p:cNvPr id="154" name="Shape 154"/>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155" name="Shape 155"/>
          <p:cNvPicPr preferRelativeResize="0"/>
          <p:nvPr/>
        </p:nvPicPr>
        <p:blipFill>
          <a:blip r:embed="rId3">
            <a:alphaModFix/>
          </a:blip>
          <a:stretch>
            <a:fillRect/>
          </a:stretch>
        </p:blipFill>
        <p:spPr>
          <a:xfrm>
            <a:off x="2712602" y="1526375"/>
            <a:ext cx="6374072" cy="3473250"/>
          </a:xfrm>
          <a:prstGeom prst="rect">
            <a:avLst/>
          </a:prstGeom>
          <a:noFill/>
          <a:ln>
            <a:noFill/>
          </a:ln>
        </p:spPr>
      </p:pic>
      <p:pic>
        <p:nvPicPr>
          <p:cNvPr id="156" name="Shape 156"/>
          <p:cNvPicPr preferRelativeResize="0"/>
          <p:nvPr/>
        </p:nvPicPr>
        <p:blipFill>
          <a:blip r:embed="rId4">
            <a:alphaModFix/>
          </a:blip>
          <a:stretch>
            <a:fillRect/>
          </a:stretch>
        </p:blipFill>
        <p:spPr>
          <a:xfrm>
            <a:off x="7169775" y="125200"/>
            <a:ext cx="1811800" cy="1401175"/>
          </a:xfrm>
          <a:prstGeom prst="rect">
            <a:avLst/>
          </a:prstGeom>
          <a:noFill/>
          <a:ln>
            <a:noFill/>
          </a:ln>
        </p:spPr>
      </p:pic>
      <p:sp>
        <p:nvSpPr>
          <p:cNvPr id="157" name="Shape 157"/>
          <p:cNvSpPr txBox="1"/>
          <p:nvPr/>
        </p:nvSpPr>
        <p:spPr>
          <a:xfrm>
            <a:off x="5240950" y="927475"/>
            <a:ext cx="2025600" cy="642000"/>
          </a:xfrm>
          <a:prstGeom prst="rect">
            <a:avLst/>
          </a:prstGeom>
          <a:noFill/>
          <a:ln>
            <a:noFill/>
          </a:ln>
        </p:spPr>
        <p:txBody>
          <a:bodyPr anchorCtr="0" anchor="t" bIns="91425" lIns="91425" rIns="91425" tIns="91425">
            <a:noAutofit/>
          </a:bodyPr>
          <a:lstStyle/>
          <a:p>
            <a:pPr lvl="0" rtl="0">
              <a:spcBef>
                <a:spcPts val="0"/>
              </a:spcBef>
              <a:buNone/>
            </a:pPr>
            <a:r>
              <a:rPr b="1" lang="en" sz="1800"/>
              <a:t>Forrest Gump</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idx="1" type="body"/>
          </p:nvPr>
        </p:nvSpPr>
        <p:spPr>
          <a:xfrm>
            <a:off x="120575" y="1105975"/>
            <a:ext cx="2401800" cy="3354000"/>
          </a:xfrm>
          <a:prstGeom prst="rect">
            <a:avLst/>
          </a:prstGeom>
        </p:spPr>
        <p:txBody>
          <a:bodyPr anchorCtr="0" anchor="t" bIns="91425" lIns="91425" rIns="91425" tIns="91425">
            <a:noAutofit/>
          </a:bodyPr>
          <a:lstStyle/>
          <a:p>
            <a:pPr lvl="0">
              <a:spcBef>
                <a:spcPts val="0"/>
              </a:spcBef>
              <a:buNone/>
            </a:pPr>
            <a:r>
              <a:rPr b="1" lang="en">
                <a:solidFill>
                  <a:srgbClr val="FF0000"/>
                </a:solidFill>
              </a:rPr>
              <a:t>Titanic 1997</a:t>
            </a:r>
          </a:p>
          <a:p>
            <a:pPr indent="-330200" lvl="0" marL="457200">
              <a:spcBef>
                <a:spcPts val="0"/>
              </a:spcBef>
              <a:buClr>
                <a:srgbClr val="000000"/>
              </a:buClr>
              <a:buSzPct val="100000"/>
            </a:pPr>
            <a:r>
              <a:rPr lang="en" sz="1600">
                <a:solidFill>
                  <a:srgbClr val="000000"/>
                </a:solidFill>
              </a:rPr>
              <a:t>“Jack” is increasing but it’s hard to say if it’s influenced by the movie</a:t>
            </a:r>
          </a:p>
          <a:p>
            <a:pPr indent="-330200" lvl="0" marL="457200" rtl="0">
              <a:spcBef>
                <a:spcPts val="0"/>
              </a:spcBef>
              <a:buClr>
                <a:srgbClr val="000000"/>
              </a:buClr>
              <a:buSzPct val="100000"/>
            </a:pPr>
            <a:r>
              <a:rPr lang="en" sz="1600">
                <a:solidFill>
                  <a:srgbClr val="000000"/>
                </a:solidFill>
              </a:rPr>
              <a:t>“Jack” is a more common name and small spikes can be diluted by the large population base</a:t>
            </a:r>
          </a:p>
        </p:txBody>
      </p:sp>
      <p:sp>
        <p:nvSpPr>
          <p:cNvPr id="163" name="Shape 163"/>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164" name="Shape 164"/>
          <p:cNvPicPr preferRelativeResize="0"/>
          <p:nvPr/>
        </p:nvPicPr>
        <p:blipFill>
          <a:blip r:embed="rId3">
            <a:alphaModFix/>
          </a:blip>
          <a:stretch>
            <a:fillRect/>
          </a:stretch>
        </p:blipFill>
        <p:spPr>
          <a:xfrm>
            <a:off x="2578775" y="1471450"/>
            <a:ext cx="6550398" cy="3510801"/>
          </a:xfrm>
          <a:prstGeom prst="rect">
            <a:avLst/>
          </a:prstGeom>
          <a:noFill/>
          <a:ln>
            <a:noFill/>
          </a:ln>
        </p:spPr>
      </p:pic>
      <p:sp>
        <p:nvSpPr>
          <p:cNvPr id="165" name="Shape 165"/>
          <p:cNvSpPr txBox="1"/>
          <p:nvPr/>
        </p:nvSpPr>
        <p:spPr>
          <a:xfrm>
            <a:off x="5594475" y="889250"/>
            <a:ext cx="2025600" cy="642000"/>
          </a:xfrm>
          <a:prstGeom prst="rect">
            <a:avLst/>
          </a:prstGeom>
          <a:noFill/>
          <a:ln>
            <a:noFill/>
          </a:ln>
        </p:spPr>
        <p:txBody>
          <a:bodyPr anchorCtr="0" anchor="t" bIns="91425" lIns="91425" rIns="91425" tIns="91425">
            <a:noAutofit/>
          </a:bodyPr>
          <a:lstStyle/>
          <a:p>
            <a:pPr lvl="0" rtl="0">
              <a:spcBef>
                <a:spcPts val="0"/>
              </a:spcBef>
              <a:buNone/>
            </a:pPr>
            <a:r>
              <a:rPr b="1" lang="en" sz="1800"/>
              <a:t>Jack Dawson</a:t>
            </a:r>
          </a:p>
        </p:txBody>
      </p:sp>
      <p:pic>
        <p:nvPicPr>
          <p:cNvPr id="166" name="Shape 166"/>
          <p:cNvPicPr preferRelativeResize="0"/>
          <p:nvPr/>
        </p:nvPicPr>
        <p:blipFill>
          <a:blip r:embed="rId4">
            <a:alphaModFix/>
          </a:blip>
          <a:stretch>
            <a:fillRect/>
          </a:stretch>
        </p:blipFill>
        <p:spPr>
          <a:xfrm>
            <a:off x="7524525" y="96175"/>
            <a:ext cx="1495249" cy="138127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idx="1" type="body"/>
          </p:nvPr>
        </p:nvSpPr>
        <p:spPr>
          <a:xfrm>
            <a:off x="0" y="984150"/>
            <a:ext cx="8520600" cy="3595200"/>
          </a:xfrm>
          <a:prstGeom prst="rect">
            <a:avLst/>
          </a:prstGeom>
        </p:spPr>
        <p:txBody>
          <a:bodyPr anchorCtr="0" anchor="t" bIns="91425" lIns="91425" rIns="91425" tIns="91425">
            <a:noAutofit/>
          </a:bodyPr>
          <a:lstStyle/>
          <a:p>
            <a:pPr indent="-228600" lvl="0" marL="457200">
              <a:spcBef>
                <a:spcPts val="0"/>
              </a:spcBef>
            </a:pPr>
            <a:r>
              <a:rPr lang="en"/>
              <a:t>Star Wars Episodes</a:t>
            </a:r>
          </a:p>
          <a:p>
            <a:pPr lvl="0">
              <a:spcBef>
                <a:spcPts val="0"/>
              </a:spcBef>
              <a:buNone/>
            </a:pPr>
            <a:r>
              <a:rPr b="1" lang="en" sz="1400">
                <a:solidFill>
                  <a:srgbClr val="FF0000"/>
                </a:solidFill>
              </a:rPr>
              <a:t>IV - A New Hope 1977</a:t>
            </a:r>
          </a:p>
          <a:p>
            <a:pPr lvl="0">
              <a:spcBef>
                <a:spcPts val="0"/>
              </a:spcBef>
              <a:buNone/>
            </a:pPr>
            <a:r>
              <a:rPr lang="en" sz="1400"/>
              <a:t>V - The Empire Strikes Back 1980</a:t>
            </a:r>
          </a:p>
          <a:p>
            <a:pPr lvl="0">
              <a:spcBef>
                <a:spcPts val="0"/>
              </a:spcBef>
              <a:buNone/>
            </a:pPr>
            <a:r>
              <a:rPr lang="en" sz="1400"/>
              <a:t>VI - Return of Jedi 1983</a:t>
            </a:r>
          </a:p>
          <a:p>
            <a:pPr lvl="0">
              <a:spcBef>
                <a:spcPts val="0"/>
              </a:spcBef>
              <a:buNone/>
            </a:pPr>
            <a:r>
              <a:rPr lang="en" sz="1400"/>
              <a:t>I - The Phantom Menace 1999</a:t>
            </a:r>
          </a:p>
          <a:p>
            <a:pPr lvl="0">
              <a:spcBef>
                <a:spcPts val="0"/>
              </a:spcBef>
              <a:buNone/>
            </a:pPr>
            <a:r>
              <a:rPr lang="en" sz="1400"/>
              <a:t>II - Attack of the Clones 2002</a:t>
            </a:r>
          </a:p>
          <a:p>
            <a:pPr lvl="0">
              <a:spcBef>
                <a:spcPts val="0"/>
              </a:spcBef>
              <a:buNone/>
            </a:pPr>
            <a:r>
              <a:rPr lang="en" sz="1400"/>
              <a:t>III - Revenge of the Sith 2005</a:t>
            </a:r>
          </a:p>
          <a:p>
            <a:pPr lvl="0" rtl="0">
              <a:spcBef>
                <a:spcPts val="0"/>
              </a:spcBef>
              <a:buNone/>
            </a:pPr>
            <a:r>
              <a:rPr lang="en" sz="1400"/>
              <a:t>VII - The Force Awakens 2015</a:t>
            </a:r>
          </a:p>
        </p:txBody>
      </p:sp>
      <p:sp>
        <p:nvSpPr>
          <p:cNvPr id="172" name="Shape 172"/>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173" name="Shape 173"/>
          <p:cNvPicPr preferRelativeResize="0"/>
          <p:nvPr/>
        </p:nvPicPr>
        <p:blipFill>
          <a:blip r:embed="rId3">
            <a:alphaModFix/>
          </a:blip>
          <a:stretch>
            <a:fillRect/>
          </a:stretch>
        </p:blipFill>
        <p:spPr>
          <a:xfrm>
            <a:off x="2866650" y="1748499"/>
            <a:ext cx="6277351" cy="3318123"/>
          </a:xfrm>
          <a:prstGeom prst="rect">
            <a:avLst/>
          </a:prstGeom>
          <a:noFill/>
          <a:ln>
            <a:noFill/>
          </a:ln>
        </p:spPr>
      </p:pic>
      <p:pic>
        <p:nvPicPr>
          <p:cNvPr id="174" name="Shape 174"/>
          <p:cNvPicPr preferRelativeResize="0"/>
          <p:nvPr/>
        </p:nvPicPr>
        <p:blipFill>
          <a:blip r:embed="rId4">
            <a:alphaModFix/>
          </a:blip>
          <a:stretch>
            <a:fillRect/>
          </a:stretch>
        </p:blipFill>
        <p:spPr>
          <a:xfrm>
            <a:off x="7120900" y="96175"/>
            <a:ext cx="1863774" cy="1484825"/>
          </a:xfrm>
          <a:prstGeom prst="rect">
            <a:avLst/>
          </a:prstGeom>
          <a:noFill/>
          <a:ln>
            <a:noFill/>
          </a:ln>
        </p:spPr>
      </p:pic>
      <p:sp>
        <p:nvSpPr>
          <p:cNvPr id="175" name="Shape 175"/>
          <p:cNvSpPr txBox="1"/>
          <p:nvPr/>
        </p:nvSpPr>
        <p:spPr>
          <a:xfrm>
            <a:off x="4992525" y="927475"/>
            <a:ext cx="2025600" cy="642000"/>
          </a:xfrm>
          <a:prstGeom prst="rect">
            <a:avLst/>
          </a:prstGeom>
          <a:noFill/>
          <a:ln>
            <a:noFill/>
          </a:ln>
        </p:spPr>
        <p:txBody>
          <a:bodyPr anchorCtr="0" anchor="t" bIns="91425" lIns="91425" rIns="91425" tIns="91425">
            <a:noAutofit/>
          </a:bodyPr>
          <a:lstStyle/>
          <a:p>
            <a:pPr lvl="0">
              <a:spcBef>
                <a:spcPts val="0"/>
              </a:spcBef>
              <a:buNone/>
            </a:pPr>
            <a:r>
              <a:rPr b="1" lang="en" sz="1800"/>
              <a:t>Luke Skywalker</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idx="1" type="body"/>
          </p:nvPr>
        </p:nvSpPr>
        <p:spPr>
          <a:xfrm>
            <a:off x="-3375" y="1003675"/>
            <a:ext cx="8520600" cy="3595200"/>
          </a:xfrm>
          <a:prstGeom prst="rect">
            <a:avLst/>
          </a:prstGeom>
        </p:spPr>
        <p:txBody>
          <a:bodyPr anchorCtr="0" anchor="t" bIns="91425" lIns="91425" rIns="91425" tIns="91425">
            <a:noAutofit/>
          </a:bodyPr>
          <a:lstStyle/>
          <a:p>
            <a:pPr indent="-228600" lvl="0" marL="457200" rtl="0">
              <a:spcBef>
                <a:spcPts val="0"/>
              </a:spcBef>
            </a:pPr>
            <a:r>
              <a:rPr lang="en"/>
              <a:t>Star Wars Episodes</a:t>
            </a:r>
          </a:p>
          <a:p>
            <a:pPr indent="0" lvl="0" marL="0" marR="0" rtl="0" algn="l">
              <a:lnSpc>
                <a:spcPct val="115000"/>
              </a:lnSpc>
              <a:spcBef>
                <a:spcPts val="0"/>
              </a:spcBef>
              <a:spcAft>
                <a:spcPts val="1600"/>
              </a:spcAft>
              <a:buNone/>
            </a:pPr>
            <a:r>
              <a:rPr lang="en" sz="1400">
                <a:solidFill>
                  <a:srgbClr val="000000"/>
                </a:solidFill>
              </a:rPr>
              <a:t>IV - A New Hope 1977</a:t>
            </a:r>
          </a:p>
          <a:p>
            <a:pPr lvl="0" rtl="0">
              <a:spcBef>
                <a:spcPts val="0"/>
              </a:spcBef>
              <a:buNone/>
            </a:pPr>
            <a:r>
              <a:rPr b="1" lang="en" sz="1400">
                <a:solidFill>
                  <a:srgbClr val="FF0000"/>
                </a:solidFill>
              </a:rPr>
              <a:t>V - The Empire Strikes Back 1980</a:t>
            </a:r>
          </a:p>
          <a:p>
            <a:pPr lvl="0" rtl="0">
              <a:spcBef>
                <a:spcPts val="0"/>
              </a:spcBef>
              <a:buNone/>
            </a:pPr>
            <a:r>
              <a:rPr lang="en" sz="1400"/>
              <a:t>VI - Return of Jedi 1983</a:t>
            </a:r>
          </a:p>
          <a:p>
            <a:pPr lvl="0" rtl="0">
              <a:spcBef>
                <a:spcPts val="0"/>
              </a:spcBef>
              <a:buNone/>
            </a:pPr>
            <a:r>
              <a:rPr lang="en" sz="1400"/>
              <a:t>I - The Phantom Menace 1999</a:t>
            </a:r>
          </a:p>
          <a:p>
            <a:pPr lvl="0" rtl="0">
              <a:spcBef>
                <a:spcPts val="0"/>
              </a:spcBef>
              <a:buNone/>
            </a:pPr>
            <a:r>
              <a:rPr lang="en" sz="1400"/>
              <a:t>II - Attack of the Clones 2002</a:t>
            </a:r>
          </a:p>
          <a:p>
            <a:pPr lvl="0" rtl="0">
              <a:spcBef>
                <a:spcPts val="0"/>
              </a:spcBef>
              <a:buNone/>
            </a:pPr>
            <a:r>
              <a:rPr lang="en" sz="1400"/>
              <a:t>III - Revenge of the Sith 2005</a:t>
            </a:r>
          </a:p>
          <a:p>
            <a:pPr lvl="0" rtl="0">
              <a:spcBef>
                <a:spcPts val="0"/>
              </a:spcBef>
              <a:buNone/>
            </a:pPr>
            <a:r>
              <a:rPr lang="en" sz="1400"/>
              <a:t>VII - The Force Awakens 2015</a:t>
            </a:r>
          </a:p>
        </p:txBody>
      </p:sp>
      <p:sp>
        <p:nvSpPr>
          <p:cNvPr id="181" name="Shape 181"/>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182" name="Shape 182"/>
          <p:cNvPicPr preferRelativeResize="0"/>
          <p:nvPr/>
        </p:nvPicPr>
        <p:blipFill>
          <a:blip r:embed="rId3">
            <a:alphaModFix/>
          </a:blip>
          <a:stretch>
            <a:fillRect/>
          </a:stretch>
        </p:blipFill>
        <p:spPr>
          <a:xfrm>
            <a:off x="3036625" y="1796325"/>
            <a:ext cx="6107374" cy="3241651"/>
          </a:xfrm>
          <a:prstGeom prst="rect">
            <a:avLst/>
          </a:prstGeom>
          <a:noFill/>
          <a:ln>
            <a:noFill/>
          </a:ln>
        </p:spPr>
      </p:pic>
      <p:pic>
        <p:nvPicPr>
          <p:cNvPr id="183" name="Shape 183"/>
          <p:cNvPicPr preferRelativeResize="0"/>
          <p:nvPr/>
        </p:nvPicPr>
        <p:blipFill>
          <a:blip r:embed="rId4">
            <a:alphaModFix/>
          </a:blip>
          <a:stretch>
            <a:fillRect/>
          </a:stretch>
        </p:blipFill>
        <p:spPr>
          <a:xfrm>
            <a:off x="7282500" y="96174"/>
            <a:ext cx="1693125" cy="1529269"/>
          </a:xfrm>
          <a:prstGeom prst="rect">
            <a:avLst/>
          </a:prstGeom>
          <a:noFill/>
          <a:ln>
            <a:noFill/>
          </a:ln>
        </p:spPr>
      </p:pic>
      <p:sp>
        <p:nvSpPr>
          <p:cNvPr id="184" name="Shape 184"/>
          <p:cNvSpPr txBox="1"/>
          <p:nvPr/>
        </p:nvSpPr>
        <p:spPr>
          <a:xfrm>
            <a:off x="4992525" y="927475"/>
            <a:ext cx="2025600" cy="642000"/>
          </a:xfrm>
          <a:prstGeom prst="rect">
            <a:avLst/>
          </a:prstGeom>
          <a:noFill/>
          <a:ln>
            <a:noFill/>
          </a:ln>
        </p:spPr>
        <p:txBody>
          <a:bodyPr anchorCtr="0" anchor="t" bIns="91425" lIns="91425" rIns="91425" tIns="91425">
            <a:noAutofit/>
          </a:bodyPr>
          <a:lstStyle/>
          <a:p>
            <a:pPr lvl="0" rtl="0">
              <a:spcBef>
                <a:spcPts val="0"/>
              </a:spcBef>
              <a:buNone/>
            </a:pPr>
            <a:r>
              <a:rPr b="1" lang="en" sz="1800"/>
              <a:t>Luke Skywalker</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idx="1" type="body"/>
          </p:nvPr>
        </p:nvSpPr>
        <p:spPr>
          <a:xfrm>
            <a:off x="0" y="1003500"/>
            <a:ext cx="8520600" cy="3595200"/>
          </a:xfrm>
          <a:prstGeom prst="rect">
            <a:avLst/>
          </a:prstGeom>
        </p:spPr>
        <p:txBody>
          <a:bodyPr anchorCtr="0" anchor="t" bIns="91425" lIns="91425" rIns="91425" tIns="91425">
            <a:noAutofit/>
          </a:bodyPr>
          <a:lstStyle/>
          <a:p>
            <a:pPr indent="-228600" lvl="0" marL="457200" rtl="0">
              <a:spcBef>
                <a:spcPts val="0"/>
              </a:spcBef>
            </a:pPr>
            <a:r>
              <a:rPr lang="en"/>
              <a:t>Star Wars Episodes</a:t>
            </a:r>
          </a:p>
          <a:p>
            <a:pPr indent="0" lvl="0" marL="0" marR="0" rtl="0" algn="l">
              <a:lnSpc>
                <a:spcPct val="115000"/>
              </a:lnSpc>
              <a:spcBef>
                <a:spcPts val="0"/>
              </a:spcBef>
              <a:spcAft>
                <a:spcPts val="1600"/>
              </a:spcAft>
              <a:buNone/>
            </a:pPr>
            <a:r>
              <a:rPr lang="en" sz="1400">
                <a:solidFill>
                  <a:srgbClr val="000000"/>
                </a:solidFill>
              </a:rPr>
              <a:t>IV - A New Hope 1977</a:t>
            </a:r>
          </a:p>
          <a:p>
            <a:pPr lvl="0" rtl="0">
              <a:spcBef>
                <a:spcPts val="0"/>
              </a:spcBef>
              <a:buNone/>
            </a:pPr>
            <a:r>
              <a:rPr lang="en" sz="1400">
                <a:solidFill>
                  <a:srgbClr val="000000"/>
                </a:solidFill>
              </a:rPr>
              <a:t>V - The Empire Strikes Back 1980</a:t>
            </a:r>
          </a:p>
          <a:p>
            <a:pPr lvl="0" rtl="0">
              <a:spcBef>
                <a:spcPts val="0"/>
              </a:spcBef>
              <a:buNone/>
            </a:pPr>
            <a:r>
              <a:rPr b="1" lang="en" sz="1400">
                <a:solidFill>
                  <a:srgbClr val="FF0000"/>
                </a:solidFill>
              </a:rPr>
              <a:t>VI - Return of Jedi 1983</a:t>
            </a:r>
          </a:p>
          <a:p>
            <a:pPr lvl="0" rtl="0">
              <a:spcBef>
                <a:spcPts val="0"/>
              </a:spcBef>
              <a:buNone/>
            </a:pPr>
            <a:r>
              <a:rPr lang="en" sz="1400"/>
              <a:t>I - The Phantom Menace 1999</a:t>
            </a:r>
          </a:p>
          <a:p>
            <a:pPr lvl="0" rtl="0">
              <a:spcBef>
                <a:spcPts val="0"/>
              </a:spcBef>
              <a:buNone/>
            </a:pPr>
            <a:r>
              <a:rPr lang="en" sz="1400"/>
              <a:t>II - Attack of the Clones 2002</a:t>
            </a:r>
          </a:p>
          <a:p>
            <a:pPr lvl="0" rtl="0">
              <a:spcBef>
                <a:spcPts val="0"/>
              </a:spcBef>
              <a:buNone/>
            </a:pPr>
            <a:r>
              <a:rPr lang="en" sz="1400"/>
              <a:t>III - Revenge of the Sith 2005</a:t>
            </a:r>
          </a:p>
          <a:p>
            <a:pPr lvl="0" rtl="0">
              <a:spcBef>
                <a:spcPts val="0"/>
              </a:spcBef>
              <a:buNone/>
            </a:pPr>
            <a:r>
              <a:rPr lang="en" sz="1400"/>
              <a:t>VII - The Force Awakens 2015</a:t>
            </a:r>
          </a:p>
        </p:txBody>
      </p:sp>
      <p:sp>
        <p:nvSpPr>
          <p:cNvPr id="190" name="Shape 190"/>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191" name="Shape 191"/>
          <p:cNvPicPr preferRelativeResize="0"/>
          <p:nvPr/>
        </p:nvPicPr>
        <p:blipFill>
          <a:blip r:embed="rId3">
            <a:alphaModFix/>
          </a:blip>
          <a:stretch>
            <a:fillRect/>
          </a:stretch>
        </p:blipFill>
        <p:spPr>
          <a:xfrm>
            <a:off x="2818924" y="1665325"/>
            <a:ext cx="6310973" cy="3353500"/>
          </a:xfrm>
          <a:prstGeom prst="rect">
            <a:avLst/>
          </a:prstGeom>
          <a:noFill/>
          <a:ln>
            <a:noFill/>
          </a:ln>
        </p:spPr>
      </p:pic>
      <p:pic>
        <p:nvPicPr>
          <p:cNvPr id="192" name="Shape 192"/>
          <p:cNvPicPr preferRelativeResize="0"/>
          <p:nvPr/>
        </p:nvPicPr>
        <p:blipFill>
          <a:blip r:embed="rId4">
            <a:alphaModFix/>
          </a:blip>
          <a:stretch>
            <a:fillRect/>
          </a:stretch>
        </p:blipFill>
        <p:spPr>
          <a:xfrm>
            <a:off x="7354275" y="96175"/>
            <a:ext cx="1698374" cy="1489925"/>
          </a:xfrm>
          <a:prstGeom prst="rect">
            <a:avLst/>
          </a:prstGeom>
          <a:noFill/>
          <a:ln>
            <a:noFill/>
          </a:ln>
        </p:spPr>
      </p:pic>
      <p:sp>
        <p:nvSpPr>
          <p:cNvPr id="193" name="Shape 193"/>
          <p:cNvSpPr txBox="1"/>
          <p:nvPr/>
        </p:nvSpPr>
        <p:spPr>
          <a:xfrm>
            <a:off x="4992525" y="927475"/>
            <a:ext cx="2025600" cy="642000"/>
          </a:xfrm>
          <a:prstGeom prst="rect">
            <a:avLst/>
          </a:prstGeom>
          <a:noFill/>
          <a:ln>
            <a:noFill/>
          </a:ln>
        </p:spPr>
        <p:txBody>
          <a:bodyPr anchorCtr="0" anchor="t" bIns="91425" lIns="91425" rIns="91425" tIns="91425">
            <a:noAutofit/>
          </a:bodyPr>
          <a:lstStyle/>
          <a:p>
            <a:pPr lvl="0" rtl="0">
              <a:spcBef>
                <a:spcPts val="0"/>
              </a:spcBef>
              <a:buNone/>
            </a:pPr>
            <a:r>
              <a:rPr b="1" lang="en" sz="1800"/>
              <a:t>Luke Skywalker</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idx="1" type="body"/>
          </p:nvPr>
        </p:nvSpPr>
        <p:spPr>
          <a:xfrm>
            <a:off x="54200" y="984150"/>
            <a:ext cx="8520600" cy="3595200"/>
          </a:xfrm>
          <a:prstGeom prst="rect">
            <a:avLst/>
          </a:prstGeom>
        </p:spPr>
        <p:txBody>
          <a:bodyPr anchorCtr="0" anchor="t" bIns="91425" lIns="91425" rIns="91425" tIns="91425">
            <a:noAutofit/>
          </a:bodyPr>
          <a:lstStyle/>
          <a:p>
            <a:pPr indent="-228600" lvl="0" marL="457200" rtl="0">
              <a:spcBef>
                <a:spcPts val="0"/>
              </a:spcBef>
            </a:pPr>
            <a:r>
              <a:rPr lang="en"/>
              <a:t>Star Wars Episodes</a:t>
            </a:r>
          </a:p>
          <a:p>
            <a:pPr indent="0" lvl="0" marL="0" marR="0" rtl="0" algn="l">
              <a:lnSpc>
                <a:spcPct val="115000"/>
              </a:lnSpc>
              <a:spcBef>
                <a:spcPts val="0"/>
              </a:spcBef>
              <a:spcAft>
                <a:spcPts val="1600"/>
              </a:spcAft>
              <a:buNone/>
            </a:pPr>
            <a:r>
              <a:rPr lang="en" sz="1400">
                <a:solidFill>
                  <a:srgbClr val="000000"/>
                </a:solidFill>
              </a:rPr>
              <a:t>IV - A New Hope 1977</a:t>
            </a:r>
          </a:p>
          <a:p>
            <a:pPr lvl="0" rtl="0">
              <a:spcBef>
                <a:spcPts val="0"/>
              </a:spcBef>
              <a:buNone/>
            </a:pPr>
            <a:r>
              <a:rPr lang="en" sz="1400">
                <a:solidFill>
                  <a:srgbClr val="000000"/>
                </a:solidFill>
              </a:rPr>
              <a:t>V - The Empire Strikes Back 1980</a:t>
            </a:r>
          </a:p>
          <a:p>
            <a:pPr lvl="0" rtl="0">
              <a:spcBef>
                <a:spcPts val="0"/>
              </a:spcBef>
              <a:buNone/>
            </a:pPr>
            <a:r>
              <a:rPr lang="en" sz="1400">
                <a:solidFill>
                  <a:srgbClr val="000000"/>
                </a:solidFill>
              </a:rPr>
              <a:t>VI - Return of Jedi 1983</a:t>
            </a:r>
          </a:p>
          <a:p>
            <a:pPr lvl="0" rtl="0">
              <a:spcBef>
                <a:spcPts val="0"/>
              </a:spcBef>
              <a:buNone/>
            </a:pPr>
            <a:r>
              <a:rPr b="1" lang="en" sz="1400">
                <a:solidFill>
                  <a:srgbClr val="FF0000"/>
                </a:solidFill>
              </a:rPr>
              <a:t>I - The Phantom Menace 1999</a:t>
            </a:r>
          </a:p>
          <a:p>
            <a:pPr lvl="0" rtl="0">
              <a:spcBef>
                <a:spcPts val="0"/>
              </a:spcBef>
              <a:buNone/>
            </a:pPr>
            <a:r>
              <a:rPr lang="en" sz="1400"/>
              <a:t>II - Attack of the Clones 2002</a:t>
            </a:r>
          </a:p>
          <a:p>
            <a:pPr lvl="0" rtl="0">
              <a:spcBef>
                <a:spcPts val="0"/>
              </a:spcBef>
              <a:buNone/>
            </a:pPr>
            <a:r>
              <a:rPr lang="en" sz="1400"/>
              <a:t>III - Revenge of the Sith 2005</a:t>
            </a:r>
          </a:p>
          <a:p>
            <a:pPr lvl="0" rtl="0">
              <a:spcBef>
                <a:spcPts val="0"/>
              </a:spcBef>
              <a:buNone/>
            </a:pPr>
            <a:r>
              <a:rPr lang="en" sz="1400"/>
              <a:t>VII - The Force Awakens 2015</a:t>
            </a:r>
          </a:p>
        </p:txBody>
      </p:sp>
      <p:sp>
        <p:nvSpPr>
          <p:cNvPr id="199" name="Shape 199"/>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200" name="Shape 200"/>
          <p:cNvPicPr preferRelativeResize="0"/>
          <p:nvPr/>
        </p:nvPicPr>
        <p:blipFill>
          <a:blip r:embed="rId3">
            <a:alphaModFix/>
          </a:blip>
          <a:stretch>
            <a:fillRect/>
          </a:stretch>
        </p:blipFill>
        <p:spPr>
          <a:xfrm>
            <a:off x="3067125" y="1764524"/>
            <a:ext cx="6019551" cy="3271198"/>
          </a:xfrm>
          <a:prstGeom prst="rect">
            <a:avLst/>
          </a:prstGeom>
          <a:noFill/>
          <a:ln>
            <a:noFill/>
          </a:ln>
        </p:spPr>
      </p:pic>
      <p:pic>
        <p:nvPicPr>
          <p:cNvPr id="201" name="Shape 201"/>
          <p:cNvPicPr preferRelativeResize="0"/>
          <p:nvPr/>
        </p:nvPicPr>
        <p:blipFill>
          <a:blip r:embed="rId4">
            <a:alphaModFix/>
          </a:blip>
          <a:stretch>
            <a:fillRect/>
          </a:stretch>
        </p:blipFill>
        <p:spPr>
          <a:xfrm>
            <a:off x="7275575" y="96175"/>
            <a:ext cx="1703699" cy="1556825"/>
          </a:xfrm>
          <a:prstGeom prst="rect">
            <a:avLst/>
          </a:prstGeom>
          <a:noFill/>
          <a:ln>
            <a:noFill/>
          </a:ln>
        </p:spPr>
      </p:pic>
      <p:sp>
        <p:nvSpPr>
          <p:cNvPr id="202" name="Shape 202"/>
          <p:cNvSpPr txBox="1"/>
          <p:nvPr/>
        </p:nvSpPr>
        <p:spPr>
          <a:xfrm>
            <a:off x="4834750" y="927475"/>
            <a:ext cx="2183400" cy="642000"/>
          </a:xfrm>
          <a:prstGeom prst="rect">
            <a:avLst/>
          </a:prstGeom>
          <a:noFill/>
          <a:ln>
            <a:noFill/>
          </a:ln>
        </p:spPr>
        <p:txBody>
          <a:bodyPr anchorCtr="0" anchor="t" bIns="91425" lIns="91425" rIns="91425" tIns="91425">
            <a:noAutofit/>
          </a:bodyPr>
          <a:lstStyle/>
          <a:p>
            <a:pPr lvl="0" rtl="0">
              <a:spcBef>
                <a:spcPts val="0"/>
              </a:spcBef>
              <a:buNone/>
            </a:pPr>
            <a:r>
              <a:rPr b="1" lang="en" sz="1800"/>
              <a:t>Anakin Skywalker</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Contents</a:t>
            </a:r>
          </a:p>
        </p:txBody>
      </p:sp>
      <p:sp>
        <p:nvSpPr>
          <p:cNvPr id="69" name="Shape 69"/>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a:spcBef>
                <a:spcPts val="0"/>
              </a:spcBef>
            </a:pPr>
            <a:r>
              <a:rPr lang="en"/>
              <a:t>Intro to the 5 Datasets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idx="1" type="body"/>
          </p:nvPr>
        </p:nvSpPr>
        <p:spPr>
          <a:xfrm>
            <a:off x="54200" y="984150"/>
            <a:ext cx="8520600" cy="3595200"/>
          </a:xfrm>
          <a:prstGeom prst="rect">
            <a:avLst/>
          </a:prstGeom>
        </p:spPr>
        <p:txBody>
          <a:bodyPr anchorCtr="0" anchor="t" bIns="91425" lIns="91425" rIns="91425" tIns="91425">
            <a:noAutofit/>
          </a:bodyPr>
          <a:lstStyle/>
          <a:p>
            <a:pPr indent="-228600" lvl="0" marL="457200" rtl="0">
              <a:spcBef>
                <a:spcPts val="0"/>
              </a:spcBef>
            </a:pPr>
            <a:r>
              <a:rPr lang="en"/>
              <a:t>Star Wars Episodes</a:t>
            </a:r>
          </a:p>
          <a:p>
            <a:pPr indent="0" lvl="0" marL="0" marR="0" rtl="0" algn="l">
              <a:lnSpc>
                <a:spcPct val="115000"/>
              </a:lnSpc>
              <a:spcBef>
                <a:spcPts val="0"/>
              </a:spcBef>
              <a:spcAft>
                <a:spcPts val="1600"/>
              </a:spcAft>
              <a:buNone/>
            </a:pPr>
            <a:r>
              <a:rPr lang="en" sz="1400">
                <a:solidFill>
                  <a:srgbClr val="000000"/>
                </a:solidFill>
              </a:rPr>
              <a:t>IV - A New Hope 1977</a:t>
            </a:r>
          </a:p>
          <a:p>
            <a:pPr lvl="0" rtl="0">
              <a:spcBef>
                <a:spcPts val="0"/>
              </a:spcBef>
              <a:buNone/>
            </a:pPr>
            <a:r>
              <a:rPr lang="en" sz="1400">
                <a:solidFill>
                  <a:srgbClr val="000000"/>
                </a:solidFill>
              </a:rPr>
              <a:t>V - The Empire Strikes Back 1980</a:t>
            </a:r>
          </a:p>
          <a:p>
            <a:pPr lvl="0" rtl="0">
              <a:spcBef>
                <a:spcPts val="0"/>
              </a:spcBef>
              <a:buNone/>
            </a:pPr>
            <a:r>
              <a:rPr lang="en" sz="1400">
                <a:solidFill>
                  <a:srgbClr val="000000"/>
                </a:solidFill>
              </a:rPr>
              <a:t>VI - Return of Jedi 1983</a:t>
            </a:r>
          </a:p>
          <a:p>
            <a:pPr lvl="0" rtl="0">
              <a:spcBef>
                <a:spcPts val="0"/>
              </a:spcBef>
              <a:buNone/>
            </a:pPr>
            <a:r>
              <a:rPr lang="en" sz="1400"/>
              <a:t>I - The Phantom Menace 1999</a:t>
            </a:r>
          </a:p>
          <a:p>
            <a:pPr lvl="0" rtl="0">
              <a:spcBef>
                <a:spcPts val="0"/>
              </a:spcBef>
              <a:buNone/>
            </a:pPr>
            <a:r>
              <a:rPr b="1" lang="en" sz="1400">
                <a:solidFill>
                  <a:srgbClr val="FF0000"/>
                </a:solidFill>
              </a:rPr>
              <a:t>II - Attack of the Clones 2002</a:t>
            </a:r>
          </a:p>
          <a:p>
            <a:pPr lvl="0" rtl="0">
              <a:spcBef>
                <a:spcPts val="0"/>
              </a:spcBef>
              <a:buNone/>
            </a:pPr>
            <a:r>
              <a:rPr lang="en" sz="1400"/>
              <a:t>III - Revenge of the Sith 2005</a:t>
            </a:r>
          </a:p>
          <a:p>
            <a:pPr lvl="0" rtl="0">
              <a:spcBef>
                <a:spcPts val="0"/>
              </a:spcBef>
              <a:buNone/>
            </a:pPr>
            <a:r>
              <a:rPr lang="en" sz="1400"/>
              <a:t>VII - The Force Awakens 2015</a:t>
            </a:r>
          </a:p>
        </p:txBody>
      </p:sp>
      <p:sp>
        <p:nvSpPr>
          <p:cNvPr id="208" name="Shape 208"/>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209" name="Shape 209"/>
          <p:cNvPicPr preferRelativeResize="0"/>
          <p:nvPr/>
        </p:nvPicPr>
        <p:blipFill>
          <a:blip r:embed="rId3">
            <a:alphaModFix/>
          </a:blip>
          <a:stretch>
            <a:fillRect/>
          </a:stretch>
        </p:blipFill>
        <p:spPr>
          <a:xfrm>
            <a:off x="2866225" y="1606850"/>
            <a:ext cx="6310975" cy="3426150"/>
          </a:xfrm>
          <a:prstGeom prst="rect">
            <a:avLst/>
          </a:prstGeom>
          <a:noFill/>
          <a:ln>
            <a:noFill/>
          </a:ln>
        </p:spPr>
      </p:pic>
      <p:pic>
        <p:nvPicPr>
          <p:cNvPr id="210" name="Shape 210"/>
          <p:cNvPicPr preferRelativeResize="0"/>
          <p:nvPr/>
        </p:nvPicPr>
        <p:blipFill>
          <a:blip r:embed="rId4">
            <a:alphaModFix/>
          </a:blip>
          <a:stretch>
            <a:fillRect/>
          </a:stretch>
        </p:blipFill>
        <p:spPr>
          <a:xfrm>
            <a:off x="7411725" y="19975"/>
            <a:ext cx="1722474" cy="1559850"/>
          </a:xfrm>
          <a:prstGeom prst="rect">
            <a:avLst/>
          </a:prstGeom>
          <a:noFill/>
          <a:ln>
            <a:noFill/>
          </a:ln>
        </p:spPr>
      </p:pic>
      <p:sp>
        <p:nvSpPr>
          <p:cNvPr id="211" name="Shape 211"/>
          <p:cNvSpPr txBox="1"/>
          <p:nvPr/>
        </p:nvSpPr>
        <p:spPr>
          <a:xfrm>
            <a:off x="4834750" y="927475"/>
            <a:ext cx="2183400" cy="642000"/>
          </a:xfrm>
          <a:prstGeom prst="rect">
            <a:avLst/>
          </a:prstGeom>
          <a:noFill/>
          <a:ln>
            <a:noFill/>
          </a:ln>
        </p:spPr>
        <p:txBody>
          <a:bodyPr anchorCtr="0" anchor="t" bIns="91425" lIns="91425" rIns="91425" tIns="91425">
            <a:noAutofit/>
          </a:bodyPr>
          <a:lstStyle/>
          <a:p>
            <a:pPr lvl="0" rtl="0">
              <a:spcBef>
                <a:spcPts val="0"/>
              </a:spcBef>
              <a:buNone/>
            </a:pPr>
            <a:r>
              <a:rPr b="1" lang="en" sz="1800"/>
              <a:t>Anakin Skywalker</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idx="1" type="body"/>
          </p:nvPr>
        </p:nvSpPr>
        <p:spPr>
          <a:xfrm>
            <a:off x="54200" y="1060350"/>
            <a:ext cx="8520600" cy="3595200"/>
          </a:xfrm>
          <a:prstGeom prst="rect">
            <a:avLst/>
          </a:prstGeom>
        </p:spPr>
        <p:txBody>
          <a:bodyPr anchorCtr="0" anchor="t" bIns="91425" lIns="91425" rIns="91425" tIns="91425">
            <a:noAutofit/>
          </a:bodyPr>
          <a:lstStyle/>
          <a:p>
            <a:pPr indent="-228600" lvl="0" marL="457200" rtl="0">
              <a:spcBef>
                <a:spcPts val="0"/>
              </a:spcBef>
            </a:pPr>
            <a:r>
              <a:rPr lang="en"/>
              <a:t>Star Wars Episodes</a:t>
            </a:r>
          </a:p>
          <a:p>
            <a:pPr indent="0" lvl="0" marL="0" marR="0" rtl="0" algn="l">
              <a:lnSpc>
                <a:spcPct val="115000"/>
              </a:lnSpc>
              <a:spcBef>
                <a:spcPts val="0"/>
              </a:spcBef>
              <a:spcAft>
                <a:spcPts val="1600"/>
              </a:spcAft>
              <a:buNone/>
            </a:pPr>
            <a:r>
              <a:rPr lang="en" sz="1400">
                <a:solidFill>
                  <a:srgbClr val="000000"/>
                </a:solidFill>
              </a:rPr>
              <a:t>IV - A New Hope 1977</a:t>
            </a:r>
          </a:p>
          <a:p>
            <a:pPr lvl="0" rtl="0">
              <a:spcBef>
                <a:spcPts val="0"/>
              </a:spcBef>
              <a:buNone/>
            </a:pPr>
            <a:r>
              <a:rPr lang="en" sz="1400">
                <a:solidFill>
                  <a:srgbClr val="000000"/>
                </a:solidFill>
              </a:rPr>
              <a:t>V - The Empire Strikes Back 1980</a:t>
            </a:r>
          </a:p>
          <a:p>
            <a:pPr lvl="0" rtl="0">
              <a:spcBef>
                <a:spcPts val="0"/>
              </a:spcBef>
              <a:buNone/>
            </a:pPr>
            <a:r>
              <a:rPr lang="en" sz="1400">
                <a:solidFill>
                  <a:srgbClr val="000000"/>
                </a:solidFill>
              </a:rPr>
              <a:t>VI - Return of Jedi 1983</a:t>
            </a:r>
          </a:p>
          <a:p>
            <a:pPr lvl="0" rtl="0">
              <a:spcBef>
                <a:spcPts val="0"/>
              </a:spcBef>
              <a:buNone/>
            </a:pPr>
            <a:r>
              <a:rPr lang="en" sz="1400"/>
              <a:t>I - The Phantom Menace 1999</a:t>
            </a:r>
          </a:p>
          <a:p>
            <a:pPr lvl="0" rtl="0">
              <a:spcBef>
                <a:spcPts val="0"/>
              </a:spcBef>
              <a:buNone/>
            </a:pPr>
            <a:r>
              <a:rPr lang="en" sz="1400"/>
              <a:t>II - Attack of the Clones 2002</a:t>
            </a:r>
          </a:p>
          <a:p>
            <a:pPr lvl="0" rtl="0">
              <a:spcBef>
                <a:spcPts val="0"/>
              </a:spcBef>
              <a:buNone/>
            </a:pPr>
            <a:r>
              <a:rPr b="1" lang="en" sz="1400">
                <a:solidFill>
                  <a:srgbClr val="FF0000"/>
                </a:solidFill>
              </a:rPr>
              <a:t>III - Revenge of the Sith 2005</a:t>
            </a:r>
          </a:p>
          <a:p>
            <a:pPr lvl="0" rtl="0">
              <a:spcBef>
                <a:spcPts val="0"/>
              </a:spcBef>
              <a:buNone/>
            </a:pPr>
            <a:r>
              <a:rPr lang="en" sz="1400"/>
              <a:t>VII - The Force Awakens 2015</a:t>
            </a:r>
          </a:p>
        </p:txBody>
      </p:sp>
      <p:sp>
        <p:nvSpPr>
          <p:cNvPr id="217" name="Shape 217"/>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218" name="Shape 218"/>
          <p:cNvPicPr preferRelativeResize="0"/>
          <p:nvPr/>
        </p:nvPicPr>
        <p:blipFill>
          <a:blip r:embed="rId3">
            <a:alphaModFix/>
          </a:blip>
          <a:stretch>
            <a:fillRect/>
          </a:stretch>
        </p:blipFill>
        <p:spPr>
          <a:xfrm>
            <a:off x="3066875" y="1777074"/>
            <a:ext cx="6053002" cy="3241800"/>
          </a:xfrm>
          <a:prstGeom prst="rect">
            <a:avLst/>
          </a:prstGeom>
          <a:noFill/>
          <a:ln>
            <a:noFill/>
          </a:ln>
        </p:spPr>
      </p:pic>
      <p:sp>
        <p:nvSpPr>
          <p:cNvPr id="219" name="Shape 219"/>
          <p:cNvSpPr txBox="1"/>
          <p:nvPr/>
        </p:nvSpPr>
        <p:spPr>
          <a:xfrm>
            <a:off x="3410850" y="927475"/>
            <a:ext cx="2183400" cy="642000"/>
          </a:xfrm>
          <a:prstGeom prst="rect">
            <a:avLst/>
          </a:prstGeom>
          <a:noFill/>
          <a:ln>
            <a:noFill/>
          </a:ln>
        </p:spPr>
        <p:txBody>
          <a:bodyPr anchorCtr="0" anchor="t" bIns="91425" lIns="91425" rIns="91425" tIns="91425">
            <a:noAutofit/>
          </a:bodyPr>
          <a:lstStyle/>
          <a:p>
            <a:pPr lvl="0">
              <a:spcBef>
                <a:spcPts val="0"/>
              </a:spcBef>
              <a:buNone/>
            </a:pPr>
            <a:r>
              <a:rPr b="1" lang="en" sz="1800"/>
              <a:t>Anakin Skywalker</a:t>
            </a:r>
          </a:p>
          <a:p>
            <a:pPr lvl="0" rtl="0">
              <a:spcBef>
                <a:spcPts val="0"/>
              </a:spcBef>
              <a:buNone/>
            </a:pPr>
            <a:r>
              <a:rPr b="1" lang="en" sz="1800"/>
              <a:t>(Darth Vader)</a:t>
            </a:r>
          </a:p>
        </p:txBody>
      </p:sp>
      <p:pic>
        <p:nvPicPr>
          <p:cNvPr id="220" name="Shape 220"/>
          <p:cNvPicPr preferRelativeResize="0"/>
          <p:nvPr/>
        </p:nvPicPr>
        <p:blipFill rotWithShape="1">
          <a:blip r:embed="rId4">
            <a:alphaModFix/>
          </a:blip>
          <a:srcRect b="0" l="18039" r="0" t="0"/>
          <a:stretch/>
        </p:blipFill>
        <p:spPr>
          <a:xfrm>
            <a:off x="5828474" y="237399"/>
            <a:ext cx="1504099" cy="1358299"/>
          </a:xfrm>
          <a:prstGeom prst="rect">
            <a:avLst/>
          </a:prstGeom>
          <a:noFill/>
          <a:ln>
            <a:noFill/>
          </a:ln>
        </p:spPr>
      </p:pic>
      <p:pic>
        <p:nvPicPr>
          <p:cNvPr id="221" name="Shape 221"/>
          <p:cNvPicPr preferRelativeResize="0"/>
          <p:nvPr/>
        </p:nvPicPr>
        <p:blipFill>
          <a:blip r:embed="rId5">
            <a:alphaModFix/>
          </a:blip>
          <a:stretch>
            <a:fillRect/>
          </a:stretch>
        </p:blipFill>
        <p:spPr>
          <a:xfrm>
            <a:off x="7332575" y="237399"/>
            <a:ext cx="1735881" cy="135829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idx="1" type="body"/>
          </p:nvPr>
        </p:nvSpPr>
        <p:spPr>
          <a:xfrm>
            <a:off x="54200" y="1060350"/>
            <a:ext cx="8520600" cy="3595200"/>
          </a:xfrm>
          <a:prstGeom prst="rect">
            <a:avLst/>
          </a:prstGeom>
        </p:spPr>
        <p:txBody>
          <a:bodyPr anchorCtr="0" anchor="t" bIns="91425" lIns="91425" rIns="91425" tIns="91425">
            <a:noAutofit/>
          </a:bodyPr>
          <a:lstStyle/>
          <a:p>
            <a:pPr indent="-228600" lvl="0" marL="457200" rtl="0">
              <a:spcBef>
                <a:spcPts val="0"/>
              </a:spcBef>
            </a:pPr>
            <a:r>
              <a:rPr lang="en"/>
              <a:t>Star Wars Episodes</a:t>
            </a:r>
          </a:p>
          <a:p>
            <a:pPr indent="0" lvl="0" marL="0" marR="0" rtl="0" algn="l">
              <a:lnSpc>
                <a:spcPct val="115000"/>
              </a:lnSpc>
              <a:spcBef>
                <a:spcPts val="0"/>
              </a:spcBef>
              <a:spcAft>
                <a:spcPts val="1600"/>
              </a:spcAft>
              <a:buNone/>
            </a:pPr>
            <a:r>
              <a:rPr lang="en" sz="1400">
                <a:solidFill>
                  <a:srgbClr val="000000"/>
                </a:solidFill>
              </a:rPr>
              <a:t>IV - A New Hope 1977</a:t>
            </a:r>
          </a:p>
          <a:p>
            <a:pPr lvl="0" rtl="0">
              <a:spcBef>
                <a:spcPts val="0"/>
              </a:spcBef>
              <a:buNone/>
            </a:pPr>
            <a:r>
              <a:rPr lang="en" sz="1400">
                <a:solidFill>
                  <a:srgbClr val="000000"/>
                </a:solidFill>
              </a:rPr>
              <a:t>V - The Empire Strikes Back 1980</a:t>
            </a:r>
          </a:p>
          <a:p>
            <a:pPr lvl="0" rtl="0">
              <a:spcBef>
                <a:spcPts val="0"/>
              </a:spcBef>
              <a:buNone/>
            </a:pPr>
            <a:r>
              <a:rPr lang="en" sz="1400">
                <a:solidFill>
                  <a:srgbClr val="000000"/>
                </a:solidFill>
              </a:rPr>
              <a:t>VI - Return of Jedi 1983</a:t>
            </a:r>
          </a:p>
          <a:p>
            <a:pPr lvl="0" rtl="0">
              <a:spcBef>
                <a:spcPts val="0"/>
              </a:spcBef>
              <a:buNone/>
            </a:pPr>
            <a:r>
              <a:rPr lang="en" sz="1400"/>
              <a:t>I - The Phantom Menace 1999</a:t>
            </a:r>
          </a:p>
          <a:p>
            <a:pPr lvl="0" rtl="0">
              <a:spcBef>
                <a:spcPts val="0"/>
              </a:spcBef>
              <a:buNone/>
            </a:pPr>
            <a:r>
              <a:rPr lang="en" sz="1400"/>
              <a:t>II - Attack of the Clones 2002</a:t>
            </a:r>
          </a:p>
          <a:p>
            <a:pPr lvl="0" rtl="0">
              <a:spcBef>
                <a:spcPts val="0"/>
              </a:spcBef>
              <a:buNone/>
            </a:pPr>
            <a:r>
              <a:rPr lang="en" sz="1400"/>
              <a:t>III - Revenge of the Sith 2005</a:t>
            </a:r>
          </a:p>
          <a:p>
            <a:pPr lvl="0" rtl="0">
              <a:spcBef>
                <a:spcPts val="0"/>
              </a:spcBef>
              <a:buNone/>
            </a:pPr>
            <a:r>
              <a:rPr b="1" lang="en" sz="1400">
                <a:solidFill>
                  <a:srgbClr val="FF0000"/>
                </a:solidFill>
              </a:rPr>
              <a:t>VII - The Force Awakens 2015</a:t>
            </a:r>
          </a:p>
        </p:txBody>
      </p:sp>
      <p:sp>
        <p:nvSpPr>
          <p:cNvPr id="227" name="Shape 227"/>
          <p:cNvSpPr txBox="1"/>
          <p:nvPr>
            <p:ph type="title"/>
          </p:nvPr>
        </p:nvSpPr>
        <p:spPr>
          <a:xfrm>
            <a:off x="311700" y="96175"/>
            <a:ext cx="8520600" cy="831300"/>
          </a:xfrm>
          <a:prstGeom prst="rect">
            <a:avLst/>
          </a:prstGeom>
        </p:spPr>
        <p:txBody>
          <a:bodyPr anchorCtr="0" anchor="b" bIns="91425" lIns="91425" rIns="91425" tIns="91425">
            <a:noAutofit/>
          </a:bodyPr>
          <a:lstStyle/>
          <a:p>
            <a:pPr lvl="0" rtl="0">
              <a:spcBef>
                <a:spcPts val="0"/>
              </a:spcBef>
              <a:buNone/>
            </a:pPr>
            <a:r>
              <a:rPr lang="en"/>
              <a:t>Baby Name vs Movie Characters</a:t>
            </a:r>
          </a:p>
        </p:txBody>
      </p:sp>
      <p:pic>
        <p:nvPicPr>
          <p:cNvPr id="228" name="Shape 228"/>
          <p:cNvPicPr preferRelativeResize="0"/>
          <p:nvPr/>
        </p:nvPicPr>
        <p:blipFill>
          <a:blip r:embed="rId3">
            <a:alphaModFix/>
          </a:blip>
          <a:stretch>
            <a:fillRect/>
          </a:stretch>
        </p:blipFill>
        <p:spPr>
          <a:xfrm>
            <a:off x="3124449" y="1806949"/>
            <a:ext cx="5957451" cy="3202299"/>
          </a:xfrm>
          <a:prstGeom prst="rect">
            <a:avLst/>
          </a:prstGeom>
          <a:noFill/>
          <a:ln>
            <a:noFill/>
          </a:ln>
        </p:spPr>
      </p:pic>
      <p:pic>
        <p:nvPicPr>
          <p:cNvPr id="229" name="Shape 229"/>
          <p:cNvPicPr preferRelativeResize="0"/>
          <p:nvPr/>
        </p:nvPicPr>
        <p:blipFill>
          <a:blip r:embed="rId4">
            <a:alphaModFix/>
          </a:blip>
          <a:stretch>
            <a:fillRect/>
          </a:stretch>
        </p:blipFill>
        <p:spPr>
          <a:xfrm>
            <a:off x="7446517" y="218275"/>
            <a:ext cx="1508105" cy="1464449"/>
          </a:xfrm>
          <a:prstGeom prst="rect">
            <a:avLst/>
          </a:prstGeom>
          <a:noFill/>
          <a:ln>
            <a:noFill/>
          </a:ln>
        </p:spPr>
      </p:pic>
      <p:sp>
        <p:nvSpPr>
          <p:cNvPr id="230" name="Shape 230"/>
          <p:cNvSpPr txBox="1"/>
          <p:nvPr/>
        </p:nvSpPr>
        <p:spPr>
          <a:xfrm>
            <a:off x="5373525" y="927475"/>
            <a:ext cx="2025600" cy="642000"/>
          </a:xfrm>
          <a:prstGeom prst="rect">
            <a:avLst/>
          </a:prstGeom>
          <a:noFill/>
          <a:ln>
            <a:noFill/>
          </a:ln>
        </p:spPr>
        <p:txBody>
          <a:bodyPr anchorCtr="0" anchor="t" bIns="91425" lIns="91425" rIns="91425" tIns="91425">
            <a:noAutofit/>
          </a:bodyPr>
          <a:lstStyle/>
          <a:p>
            <a:pPr lvl="0" rtl="0">
              <a:spcBef>
                <a:spcPts val="0"/>
              </a:spcBef>
              <a:buNone/>
            </a:pPr>
            <a:r>
              <a:rPr b="1" lang="en" sz="1800"/>
              <a:t>Luke Skywalker</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315925"/>
            <a:ext cx="8520600" cy="831300"/>
          </a:xfrm>
          <a:prstGeom prst="rect">
            <a:avLst/>
          </a:prstGeom>
        </p:spPr>
        <p:txBody>
          <a:bodyPr anchorCtr="0" anchor="b" bIns="91425" lIns="91425" rIns="91425" tIns="91425">
            <a:noAutofit/>
          </a:bodyPr>
          <a:lstStyle/>
          <a:p>
            <a:pPr lvl="0" algn="ctr">
              <a:spcBef>
                <a:spcPts val="0"/>
              </a:spcBef>
              <a:buNone/>
            </a:pPr>
            <a:r>
              <a:rPr lang="en"/>
              <a:t>Baby Name Popularity vs Disney Characters</a:t>
            </a:r>
          </a:p>
        </p:txBody>
      </p:sp>
      <p:pic>
        <p:nvPicPr>
          <p:cNvPr id="236" name="Shape 236"/>
          <p:cNvPicPr preferRelativeResize="0"/>
          <p:nvPr/>
        </p:nvPicPr>
        <p:blipFill>
          <a:blip r:embed="rId3">
            <a:alphaModFix/>
          </a:blip>
          <a:stretch>
            <a:fillRect/>
          </a:stretch>
        </p:blipFill>
        <p:spPr>
          <a:xfrm>
            <a:off x="379400" y="1083625"/>
            <a:ext cx="3553125" cy="3219274"/>
          </a:xfrm>
          <a:prstGeom prst="rect">
            <a:avLst/>
          </a:prstGeom>
          <a:noFill/>
          <a:ln>
            <a:noFill/>
          </a:ln>
        </p:spPr>
      </p:pic>
      <p:pic>
        <p:nvPicPr>
          <p:cNvPr id="237" name="Shape 237"/>
          <p:cNvPicPr preferRelativeResize="0"/>
          <p:nvPr/>
        </p:nvPicPr>
        <p:blipFill>
          <a:blip r:embed="rId4">
            <a:alphaModFix/>
          </a:blip>
          <a:stretch>
            <a:fillRect/>
          </a:stretch>
        </p:blipFill>
        <p:spPr>
          <a:xfrm>
            <a:off x="4078000" y="1681400"/>
            <a:ext cx="4945800" cy="2583924"/>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315925"/>
            <a:ext cx="8520600" cy="831300"/>
          </a:xfrm>
          <a:prstGeom prst="rect">
            <a:avLst/>
          </a:prstGeom>
        </p:spPr>
        <p:txBody>
          <a:bodyPr anchorCtr="0" anchor="b" bIns="91425" lIns="91425" rIns="91425" tIns="91425">
            <a:noAutofit/>
          </a:bodyPr>
          <a:lstStyle/>
          <a:p>
            <a:pPr lvl="0" algn="ctr">
              <a:spcBef>
                <a:spcPts val="0"/>
              </a:spcBef>
              <a:buClr>
                <a:schemeClr val="dk1"/>
              </a:buClr>
              <a:buSzPct val="26190"/>
              <a:buFont typeface="Arial"/>
              <a:buNone/>
            </a:pPr>
            <a:r>
              <a:rPr lang="en"/>
              <a:t>Baby Name Popularity vs Disney Characters</a:t>
            </a:r>
          </a:p>
        </p:txBody>
      </p:sp>
      <p:pic>
        <p:nvPicPr>
          <p:cNvPr id="243" name="Shape 243"/>
          <p:cNvPicPr preferRelativeResize="0"/>
          <p:nvPr/>
        </p:nvPicPr>
        <p:blipFill>
          <a:blip r:embed="rId3">
            <a:alphaModFix/>
          </a:blip>
          <a:stretch>
            <a:fillRect/>
          </a:stretch>
        </p:blipFill>
        <p:spPr>
          <a:xfrm>
            <a:off x="379443" y="1225225"/>
            <a:ext cx="3341206" cy="3629350"/>
          </a:xfrm>
          <a:prstGeom prst="rect">
            <a:avLst/>
          </a:prstGeom>
          <a:noFill/>
          <a:ln>
            <a:noFill/>
          </a:ln>
        </p:spPr>
      </p:pic>
      <p:sp>
        <p:nvSpPr>
          <p:cNvPr id="244" name="Shape 244"/>
          <p:cNvSpPr txBox="1"/>
          <p:nvPr>
            <p:ph idx="1" type="body"/>
          </p:nvPr>
        </p:nvSpPr>
        <p:spPr>
          <a:xfrm>
            <a:off x="4287000" y="1225225"/>
            <a:ext cx="4545300" cy="3354000"/>
          </a:xfrm>
          <a:prstGeom prst="rect">
            <a:avLst/>
          </a:prstGeom>
        </p:spPr>
        <p:txBody>
          <a:bodyPr anchorCtr="0" anchor="t" bIns="91425" lIns="91425" rIns="91425" tIns="91425">
            <a:noAutofit/>
          </a:bodyPr>
          <a:lstStyle/>
          <a:p>
            <a:pPr lvl="0" rtl="0" algn="just">
              <a:spcBef>
                <a:spcPts val="0"/>
              </a:spcBef>
              <a:buNone/>
            </a:pPr>
            <a:r>
              <a:rPr lang="en" sz="2400"/>
              <a:t>The data that retrieved from the IMDB pages using R program. The data has been cleaned to be used in this analysis.</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3896250" y="256725"/>
            <a:ext cx="4935900" cy="1311000"/>
          </a:xfrm>
          <a:prstGeom prst="rect">
            <a:avLst/>
          </a:prstGeom>
        </p:spPr>
        <p:txBody>
          <a:bodyPr anchorCtr="0" anchor="b" bIns="91425" lIns="91425" rIns="91425" tIns="91425">
            <a:noAutofit/>
          </a:bodyPr>
          <a:lstStyle/>
          <a:p>
            <a:pPr lvl="0" rtl="0" algn="l">
              <a:spcBef>
                <a:spcPts val="0"/>
              </a:spcBef>
              <a:buNone/>
            </a:pPr>
            <a:r>
              <a:rPr lang="en"/>
              <a:t>Baby Name Popularity vs Disney Characters</a:t>
            </a:r>
          </a:p>
        </p:txBody>
      </p:sp>
      <p:pic>
        <p:nvPicPr>
          <p:cNvPr id="250" name="Shape 250"/>
          <p:cNvPicPr preferRelativeResize="0"/>
          <p:nvPr/>
        </p:nvPicPr>
        <p:blipFill>
          <a:blip r:embed="rId3">
            <a:alphaModFix/>
          </a:blip>
          <a:stretch>
            <a:fillRect/>
          </a:stretch>
        </p:blipFill>
        <p:spPr>
          <a:xfrm>
            <a:off x="80650" y="61337"/>
            <a:ext cx="3672649" cy="5020825"/>
          </a:xfrm>
          <a:prstGeom prst="rect">
            <a:avLst/>
          </a:prstGeom>
          <a:noFill/>
          <a:ln>
            <a:noFill/>
          </a:ln>
        </p:spPr>
      </p:pic>
      <p:sp>
        <p:nvSpPr>
          <p:cNvPr id="251" name="Shape 251"/>
          <p:cNvSpPr txBox="1"/>
          <p:nvPr>
            <p:ph idx="1" type="body"/>
          </p:nvPr>
        </p:nvSpPr>
        <p:spPr>
          <a:xfrm>
            <a:off x="4287000" y="1567725"/>
            <a:ext cx="4545300" cy="3011400"/>
          </a:xfrm>
          <a:prstGeom prst="rect">
            <a:avLst/>
          </a:prstGeom>
        </p:spPr>
        <p:txBody>
          <a:bodyPr anchorCtr="0" anchor="t" bIns="91425" lIns="91425" rIns="91425" tIns="91425">
            <a:noAutofit/>
          </a:bodyPr>
          <a:lstStyle/>
          <a:p>
            <a:pPr lvl="0" rtl="0" algn="just">
              <a:spcBef>
                <a:spcPts val="0"/>
              </a:spcBef>
              <a:buNone/>
            </a:pPr>
            <a:r>
              <a:rPr b="1" lang="en"/>
              <a:t>First Character</a:t>
            </a:r>
          </a:p>
          <a:p>
            <a:pPr lvl="0" algn="just">
              <a:spcBef>
                <a:spcPts val="0"/>
              </a:spcBef>
              <a:buNone/>
            </a:pPr>
            <a:r>
              <a:rPr lang="en"/>
              <a:t>Most of characters influence the baby names such as ('Tiana', 'Belle','Giselle', 'Sultan', 'Mia', 'Merida', 'Clarisse')</a:t>
            </a:r>
          </a:p>
          <a:p>
            <a:pPr indent="0" lvl="0" marL="0" marR="0" rtl="0" algn="just">
              <a:lnSpc>
                <a:spcPct val="115000"/>
              </a:lnSpc>
              <a:spcBef>
                <a:spcPts val="0"/>
              </a:spcBef>
              <a:spcAft>
                <a:spcPts val="1600"/>
              </a:spcAft>
              <a:buNone/>
            </a:pPr>
            <a:r>
              <a:rPr lang="en"/>
              <a:t>Other don't affect the baby names such as ('Cinderella', 'Aurora').</a:t>
            </a:r>
          </a:p>
          <a:p>
            <a:pPr lvl="0" rtl="0" algn="just">
              <a:spcBef>
                <a:spcPts val="0"/>
              </a:spcBef>
              <a:buNone/>
            </a:pPr>
            <a:r>
              <a:rPr lang="en"/>
              <a:t>Some of them don't appear in the original data set.</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pic>
        <p:nvPicPr>
          <p:cNvPr id="256" name="Shape 256"/>
          <p:cNvPicPr preferRelativeResize="0"/>
          <p:nvPr/>
        </p:nvPicPr>
        <p:blipFill>
          <a:blip r:embed="rId3">
            <a:alphaModFix/>
          </a:blip>
          <a:stretch>
            <a:fillRect/>
          </a:stretch>
        </p:blipFill>
        <p:spPr>
          <a:xfrm>
            <a:off x="112600" y="7675"/>
            <a:ext cx="3729124" cy="5059624"/>
          </a:xfrm>
          <a:prstGeom prst="rect">
            <a:avLst/>
          </a:prstGeom>
          <a:noFill/>
          <a:ln>
            <a:noFill/>
          </a:ln>
        </p:spPr>
      </p:pic>
      <p:sp>
        <p:nvSpPr>
          <p:cNvPr id="257" name="Shape 257"/>
          <p:cNvSpPr txBox="1"/>
          <p:nvPr>
            <p:ph type="title"/>
          </p:nvPr>
        </p:nvSpPr>
        <p:spPr>
          <a:xfrm>
            <a:off x="3896175" y="202200"/>
            <a:ext cx="4935900" cy="1311000"/>
          </a:xfrm>
          <a:prstGeom prst="rect">
            <a:avLst/>
          </a:prstGeom>
        </p:spPr>
        <p:txBody>
          <a:bodyPr anchorCtr="0" anchor="b" bIns="91425" lIns="91425" rIns="91425" tIns="91425">
            <a:noAutofit/>
          </a:bodyPr>
          <a:lstStyle/>
          <a:p>
            <a:pPr lvl="0" rtl="0" algn="l">
              <a:spcBef>
                <a:spcPts val="0"/>
              </a:spcBef>
              <a:buNone/>
            </a:pPr>
            <a:r>
              <a:rPr lang="en"/>
              <a:t>Baby Name Popularity vs Disney Characters</a:t>
            </a:r>
          </a:p>
        </p:txBody>
      </p:sp>
      <p:sp>
        <p:nvSpPr>
          <p:cNvPr id="258" name="Shape 258"/>
          <p:cNvSpPr txBox="1"/>
          <p:nvPr>
            <p:ph idx="1" type="body"/>
          </p:nvPr>
        </p:nvSpPr>
        <p:spPr>
          <a:xfrm>
            <a:off x="4168875" y="1449450"/>
            <a:ext cx="4663200" cy="3362400"/>
          </a:xfrm>
          <a:prstGeom prst="rect">
            <a:avLst/>
          </a:prstGeom>
        </p:spPr>
        <p:txBody>
          <a:bodyPr anchorCtr="0" anchor="t" bIns="91425" lIns="91425" rIns="91425" tIns="91425">
            <a:noAutofit/>
          </a:bodyPr>
          <a:lstStyle/>
          <a:p>
            <a:pPr lvl="0" rtl="0" algn="just">
              <a:spcBef>
                <a:spcPts val="0"/>
              </a:spcBef>
              <a:buClr>
                <a:schemeClr val="dk1"/>
              </a:buClr>
              <a:buSzPct val="78571"/>
              <a:buFont typeface="Arial"/>
              <a:buNone/>
            </a:pPr>
            <a:r>
              <a:rPr b="1" lang="en"/>
              <a:t>Second Character</a:t>
            </a:r>
          </a:p>
          <a:p>
            <a:pPr lvl="0" rtl="0" algn="just">
              <a:spcBef>
                <a:spcPts val="0"/>
              </a:spcBef>
              <a:buNone/>
            </a:pPr>
            <a:r>
              <a:rPr lang="en" sz="1400"/>
              <a:t>Most of characters influence the baby names such as (Elsa, Sebastian, Mia, Hynn, Jafar) </a:t>
            </a:r>
          </a:p>
          <a:p>
            <a:pPr indent="0" lvl="0" marL="0" marR="0" rtl="0" algn="just">
              <a:lnSpc>
                <a:spcPct val="115000"/>
              </a:lnSpc>
              <a:spcBef>
                <a:spcPts val="0"/>
              </a:spcBef>
              <a:spcAft>
                <a:spcPts val="1600"/>
              </a:spcAft>
              <a:buNone/>
            </a:pPr>
            <a:r>
              <a:rPr lang="en" sz="1400"/>
              <a:t>where other don’t have such influence like (Winnfred) </a:t>
            </a:r>
          </a:p>
          <a:p>
            <a:pPr indent="0" lvl="0" marL="0" marR="0" rtl="0" algn="just">
              <a:lnSpc>
                <a:spcPct val="115000"/>
              </a:lnSpc>
              <a:spcBef>
                <a:spcPts val="0"/>
              </a:spcBef>
              <a:spcAft>
                <a:spcPts val="1600"/>
              </a:spcAft>
              <a:buNone/>
            </a:pPr>
            <a:r>
              <a:rPr lang="en" sz="1400"/>
              <a:t>some other influenced the baby names negatively such as (Naveen).</a:t>
            </a:r>
          </a:p>
          <a:p>
            <a:pPr indent="0" lvl="0" marL="0" marR="0" rtl="0" algn="just">
              <a:lnSpc>
                <a:spcPct val="115000"/>
              </a:lnSpc>
              <a:spcBef>
                <a:spcPts val="0"/>
              </a:spcBef>
              <a:spcAft>
                <a:spcPts val="1600"/>
              </a:spcAft>
              <a:buNone/>
            </a:pPr>
            <a:r>
              <a:rPr lang="en" sz="1400"/>
              <a:t>Some of them doesn’t appear in the original data set like (Fergus).</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Conclusion</a:t>
            </a:r>
          </a:p>
        </p:txBody>
      </p:sp>
      <p:sp>
        <p:nvSpPr>
          <p:cNvPr id="264" name="Shape 264"/>
          <p:cNvSpPr txBox="1"/>
          <p:nvPr>
            <p:ph idx="1" type="body"/>
          </p:nvPr>
        </p:nvSpPr>
        <p:spPr>
          <a:xfrm>
            <a:off x="311700" y="996625"/>
            <a:ext cx="8520600" cy="3354000"/>
          </a:xfrm>
          <a:prstGeom prst="rect">
            <a:avLst/>
          </a:prstGeom>
        </p:spPr>
        <p:txBody>
          <a:bodyPr anchorCtr="0" anchor="t" bIns="91425" lIns="91425" rIns="91425" tIns="91425">
            <a:noAutofit/>
          </a:bodyPr>
          <a:lstStyle/>
          <a:p>
            <a:pPr indent="-228600" lvl="0" marL="457200" rtl="0">
              <a:spcBef>
                <a:spcPts val="0"/>
              </a:spcBef>
            </a:pPr>
            <a:r>
              <a:rPr lang="en"/>
              <a:t>Presidential approval and baby name rate has some similar trends although it is hard to say that the former is causal of the latter. Future directions could include a more robust analysis looking at lag times and incorporating state level data.</a:t>
            </a:r>
          </a:p>
          <a:p>
            <a:pPr indent="-228600" lvl="0" marL="457200" rtl="0">
              <a:spcBef>
                <a:spcPts val="0"/>
              </a:spcBef>
            </a:pPr>
            <a:r>
              <a:rPr lang="en"/>
              <a:t>Characters in popular movies do have influence on baby names. It’s easier to observe spikes for uncommon names. It’s hard to observe common name spikes because they will be diluted by the large population base. </a:t>
            </a:r>
          </a:p>
          <a:p>
            <a:pPr indent="-228600" lvl="0" marL="457200" rtl="0" algn="just">
              <a:spcBef>
                <a:spcPts val="0"/>
              </a:spcBef>
            </a:pPr>
            <a:r>
              <a:rPr lang="en"/>
              <a:t>Most of the Disney characters have influence on the  baby names. It seems that it is likely to use the Disney characters names for the babies.For the future work, I will analysis the data with each state separately to see if any state follow this trend  more than other states.</a:t>
            </a:r>
          </a:p>
          <a:p>
            <a:pPr lvl="0">
              <a:spcBef>
                <a:spcPts val="0"/>
              </a:spcBef>
              <a:buNone/>
            </a:pPr>
            <a:r>
              <a:rPr lang="en"/>
              <a:t>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The Datasets Datasets</a:t>
            </a:r>
          </a:p>
        </p:txBody>
      </p:sp>
      <p:sp>
        <p:nvSpPr>
          <p:cNvPr id="75" name="Shape 75"/>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Baby Names</a:t>
            </a:r>
          </a:p>
          <a:p>
            <a:pPr lvl="0">
              <a:spcBef>
                <a:spcPts val="0"/>
              </a:spcBef>
              <a:buNone/>
            </a:pPr>
            <a:r>
              <a:rPr lang="en"/>
              <a:t>Sports</a:t>
            </a:r>
          </a:p>
          <a:p>
            <a:pPr lvl="0">
              <a:spcBef>
                <a:spcPts val="0"/>
              </a:spcBef>
              <a:buNone/>
            </a:pPr>
            <a:r>
              <a:rPr lang="en"/>
              <a:t>Presidents</a:t>
            </a:r>
          </a:p>
          <a:p>
            <a:pPr lvl="0">
              <a:spcBef>
                <a:spcPts val="0"/>
              </a:spcBef>
              <a:buNone/>
            </a:pPr>
            <a:r>
              <a:rPr lang="en"/>
              <a:t>Movie Characters</a:t>
            </a:r>
          </a:p>
          <a:p>
            <a:pPr lvl="0">
              <a:spcBef>
                <a:spcPts val="0"/>
              </a:spcBef>
              <a:buNone/>
            </a:pPr>
            <a:r>
              <a:rPr lang="en"/>
              <a:t>Disney Characters</a:t>
            </a:r>
          </a:p>
          <a:p>
            <a:pPr lvl="0">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Questions</a:t>
            </a:r>
          </a:p>
        </p:txBody>
      </p:sp>
      <p:sp>
        <p:nvSpPr>
          <p:cNvPr id="81" name="Shape 81"/>
          <p:cNvSpPr txBox="1"/>
          <p:nvPr>
            <p:ph idx="1" type="body"/>
          </p:nvPr>
        </p:nvSpPr>
        <p:spPr>
          <a:xfrm>
            <a:off x="311700" y="3177950"/>
            <a:ext cx="8355300" cy="1678200"/>
          </a:xfrm>
          <a:prstGeom prst="rect">
            <a:avLst/>
          </a:prstGeom>
        </p:spPr>
        <p:txBody>
          <a:bodyPr anchorCtr="0" anchor="t" bIns="91425" lIns="91425" rIns="91425" tIns="91425">
            <a:noAutofit/>
          </a:bodyPr>
          <a:lstStyle/>
          <a:p>
            <a:pPr lvl="0" rtl="0">
              <a:spcBef>
                <a:spcPts val="0"/>
              </a:spcBef>
              <a:buNone/>
            </a:pPr>
            <a:r>
              <a:rPr lang="en" sz="1400"/>
              <a:t>Explored Questions</a:t>
            </a:r>
          </a:p>
          <a:p>
            <a:pPr indent="-317500" lvl="0" marL="457200" rtl="0">
              <a:spcBef>
                <a:spcPts val="0"/>
              </a:spcBef>
              <a:buSzPct val="100000"/>
              <a:buAutoNum type="arabicParenR"/>
            </a:pPr>
            <a:r>
              <a:rPr lang="en" sz="1400"/>
              <a:t>Does the approval rating of a President correlate to the prevalence of babies named after them?</a:t>
            </a:r>
          </a:p>
          <a:p>
            <a:pPr indent="-317500" lvl="0" marL="457200" rtl="0">
              <a:spcBef>
                <a:spcPts val="0"/>
              </a:spcBef>
              <a:buSzPct val="100000"/>
              <a:buAutoNum type="arabicParenR"/>
            </a:pPr>
            <a:r>
              <a:rPr lang="en" sz="1400"/>
              <a:t>Do the Disney Characters influence the baby names?</a:t>
            </a:r>
          </a:p>
          <a:p>
            <a:pPr indent="-317500" lvl="0" marL="457200" rtl="0">
              <a:spcBef>
                <a:spcPts val="0"/>
              </a:spcBef>
              <a:buSzPct val="100000"/>
              <a:buAutoNum type="arabicParenR"/>
            </a:pPr>
            <a:r>
              <a:rPr lang="en" sz="1400"/>
              <a:t>Do the sport MVPs have influence on the baby names?</a:t>
            </a:r>
          </a:p>
          <a:p>
            <a:pPr indent="-317500" lvl="0" marL="457200" rtl="0">
              <a:spcBef>
                <a:spcPts val="0"/>
              </a:spcBef>
              <a:buSzPct val="100000"/>
              <a:buAutoNum type="arabicParenR"/>
            </a:pPr>
            <a:r>
              <a:rPr lang="en" sz="1400"/>
              <a:t>Do characters in successful movies influence baby names after the release?</a:t>
            </a:r>
          </a:p>
          <a:p>
            <a:pPr lvl="0" rtl="0">
              <a:spcBef>
                <a:spcPts val="0"/>
              </a:spcBef>
              <a:buNone/>
            </a:pPr>
            <a:r>
              <a:t/>
            </a:r>
            <a:endParaRPr sz="1400"/>
          </a:p>
        </p:txBody>
      </p:sp>
      <p:sp>
        <p:nvSpPr>
          <p:cNvPr id="82" name="Shape 82"/>
          <p:cNvSpPr txBox="1"/>
          <p:nvPr/>
        </p:nvSpPr>
        <p:spPr>
          <a:xfrm>
            <a:off x="311700" y="1147225"/>
            <a:ext cx="8520600" cy="1892400"/>
          </a:xfrm>
          <a:prstGeom prst="rect">
            <a:avLst/>
          </a:prstGeom>
          <a:noFill/>
          <a:ln>
            <a:noFill/>
          </a:ln>
        </p:spPr>
        <p:txBody>
          <a:bodyPr anchorCtr="0" anchor="t" bIns="91425" lIns="91425" rIns="91425" tIns="91425">
            <a:noAutofit/>
          </a:bodyPr>
          <a:lstStyle/>
          <a:p>
            <a:pPr lvl="0">
              <a:spcBef>
                <a:spcPts val="0"/>
              </a:spcBef>
              <a:buNone/>
            </a:pPr>
            <a:r>
              <a:rPr b="1" lang="en" sz="1800"/>
              <a:t>Overarching Question</a:t>
            </a:r>
          </a:p>
          <a:p>
            <a:pPr lvl="0">
              <a:spcBef>
                <a:spcPts val="0"/>
              </a:spcBef>
              <a:buNone/>
            </a:pPr>
            <a:r>
              <a:rPr lang="en" sz="1800"/>
              <a:t>Do popular figures in American society shape the baby naming landscape?</a:t>
            </a:r>
          </a:p>
          <a:p>
            <a:pPr lvl="0">
              <a:spcBef>
                <a:spcPts val="0"/>
              </a:spcBef>
              <a:buNone/>
            </a:pPr>
            <a:r>
              <a:rPr b="1" lang="en" sz="1800"/>
              <a:t>Inspiration</a:t>
            </a:r>
          </a:p>
          <a:p>
            <a:pPr lvl="0">
              <a:spcBef>
                <a:spcPts val="0"/>
              </a:spcBef>
              <a:buNone/>
            </a:pPr>
            <a:r>
              <a:rPr lang="en" sz="1800"/>
              <a:t>In previous analyses performed on Kaggle, we saw that some US Presidents had spikes in their names during campaigning years. Could this trend be applied to other cultural milieus? Does the Presidential trend keep influencing baby names throughout their Presidency?</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Baby Name Popularity vs President’s Approval</a:t>
            </a:r>
          </a:p>
        </p:txBody>
      </p:sp>
      <p:sp>
        <p:nvSpPr>
          <p:cNvPr id="88" name="Shape 88"/>
          <p:cNvSpPr txBox="1"/>
          <p:nvPr>
            <p:ph idx="1" type="body"/>
          </p:nvPr>
        </p:nvSpPr>
        <p:spPr>
          <a:xfrm>
            <a:off x="311700" y="1225225"/>
            <a:ext cx="8520600" cy="3443400"/>
          </a:xfrm>
          <a:prstGeom prst="rect">
            <a:avLst/>
          </a:prstGeom>
        </p:spPr>
        <p:txBody>
          <a:bodyPr anchorCtr="0" anchor="t" bIns="91425" lIns="91425" rIns="91425" tIns="91425">
            <a:noAutofit/>
          </a:bodyPr>
          <a:lstStyle/>
          <a:p>
            <a:pPr lvl="0">
              <a:spcBef>
                <a:spcPts val="0"/>
              </a:spcBef>
              <a:buNone/>
            </a:pPr>
            <a:r>
              <a:rPr b="1" lang="en"/>
              <a:t>Question: </a:t>
            </a:r>
            <a:r>
              <a:rPr lang="en"/>
              <a:t>Does the approval rating of a President influence the rate of babies named after them?</a:t>
            </a:r>
          </a:p>
          <a:p>
            <a:pPr lvl="0">
              <a:spcBef>
                <a:spcPts val="0"/>
              </a:spcBef>
              <a:buNone/>
            </a:pPr>
            <a:r>
              <a:rPr b="1" lang="en"/>
              <a:t>A quick analysis: </a:t>
            </a:r>
            <a:r>
              <a:rPr lang="en" sz="1400"/>
              <a:t>first name rate (normalized) ~ approval rating (normalized) + President</a:t>
            </a:r>
          </a:p>
          <a:p>
            <a:pPr lvl="0">
              <a:spcBef>
                <a:spcPts val="0"/>
              </a:spcBef>
              <a:buNone/>
            </a:pPr>
            <a:r>
              <a:t/>
            </a:r>
            <a:endParaRPr/>
          </a:p>
        </p:txBody>
      </p:sp>
      <p:pic>
        <p:nvPicPr>
          <p:cNvPr id="89" name="Shape 89"/>
          <p:cNvPicPr preferRelativeResize="0"/>
          <p:nvPr/>
        </p:nvPicPr>
        <p:blipFill>
          <a:blip r:embed="rId3">
            <a:alphaModFix/>
          </a:blip>
          <a:stretch>
            <a:fillRect/>
          </a:stretch>
        </p:blipFill>
        <p:spPr>
          <a:xfrm>
            <a:off x="311700" y="2468824"/>
            <a:ext cx="7081673" cy="2418824"/>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Clr>
                <a:schemeClr val="dk1"/>
              </a:buClr>
              <a:buSzPct val="26190"/>
              <a:buFont typeface="Arial"/>
              <a:buNone/>
            </a:pPr>
            <a:r>
              <a:rPr lang="en"/>
              <a:t>Baby Name Popularity vs President’s Approval</a:t>
            </a:r>
          </a:p>
        </p:txBody>
      </p:sp>
      <p:pic>
        <p:nvPicPr>
          <p:cNvPr id="95" name="Shape 95"/>
          <p:cNvPicPr preferRelativeResize="0"/>
          <p:nvPr/>
        </p:nvPicPr>
        <p:blipFill>
          <a:blip r:embed="rId3">
            <a:alphaModFix/>
          </a:blip>
          <a:stretch>
            <a:fillRect/>
          </a:stretch>
        </p:blipFill>
        <p:spPr>
          <a:xfrm>
            <a:off x="185724" y="1147225"/>
            <a:ext cx="4360992" cy="3462653"/>
          </a:xfrm>
          <a:prstGeom prst="rect">
            <a:avLst/>
          </a:prstGeom>
          <a:noFill/>
          <a:ln>
            <a:noFill/>
          </a:ln>
        </p:spPr>
      </p:pic>
      <p:pic>
        <p:nvPicPr>
          <p:cNvPr id="96" name="Shape 96"/>
          <p:cNvPicPr preferRelativeResize="0"/>
          <p:nvPr/>
        </p:nvPicPr>
        <p:blipFill>
          <a:blip r:embed="rId4">
            <a:alphaModFix/>
          </a:blip>
          <a:stretch>
            <a:fillRect/>
          </a:stretch>
        </p:blipFill>
        <p:spPr>
          <a:xfrm>
            <a:off x="4546724" y="1147225"/>
            <a:ext cx="4361000" cy="3462653"/>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Baby Name Popularity vs. Presidential Approval</a:t>
            </a:r>
          </a:p>
        </p:txBody>
      </p:sp>
      <p:pic>
        <p:nvPicPr>
          <p:cNvPr id="102" name="Shape 102"/>
          <p:cNvPicPr preferRelativeResize="0"/>
          <p:nvPr/>
        </p:nvPicPr>
        <p:blipFill>
          <a:blip r:embed="rId3">
            <a:alphaModFix/>
          </a:blip>
          <a:stretch>
            <a:fillRect/>
          </a:stretch>
        </p:blipFill>
        <p:spPr>
          <a:xfrm>
            <a:off x="311700" y="1075074"/>
            <a:ext cx="4105695" cy="3721900"/>
          </a:xfrm>
          <a:prstGeom prst="rect">
            <a:avLst/>
          </a:prstGeom>
          <a:noFill/>
          <a:ln>
            <a:noFill/>
          </a:ln>
        </p:spPr>
      </p:pic>
      <p:pic>
        <p:nvPicPr>
          <p:cNvPr id="103" name="Shape 103"/>
          <p:cNvPicPr preferRelativeResize="0"/>
          <p:nvPr/>
        </p:nvPicPr>
        <p:blipFill>
          <a:blip r:embed="rId4">
            <a:alphaModFix/>
          </a:blip>
          <a:stretch>
            <a:fillRect/>
          </a:stretch>
        </p:blipFill>
        <p:spPr>
          <a:xfrm>
            <a:off x="4726603" y="1075088"/>
            <a:ext cx="4105695" cy="372188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Baby Name Popularity vs Sport MVP’s</a:t>
            </a:r>
          </a:p>
        </p:txBody>
      </p:sp>
      <p:pic>
        <p:nvPicPr>
          <p:cNvPr id="109" name="Shape 109"/>
          <p:cNvPicPr preferRelativeResize="0"/>
          <p:nvPr/>
        </p:nvPicPr>
        <p:blipFill rotWithShape="1">
          <a:blip r:embed="rId3">
            <a:alphaModFix/>
          </a:blip>
          <a:srcRect b="23141" l="0" r="0" t="0"/>
          <a:stretch/>
        </p:blipFill>
        <p:spPr>
          <a:xfrm>
            <a:off x="168700" y="1225225"/>
            <a:ext cx="3783674" cy="3719825"/>
          </a:xfrm>
          <a:prstGeom prst="rect">
            <a:avLst/>
          </a:prstGeom>
          <a:noFill/>
          <a:ln>
            <a:noFill/>
          </a:ln>
        </p:spPr>
      </p:pic>
      <p:pic>
        <p:nvPicPr>
          <p:cNvPr id="110" name="Shape 110"/>
          <p:cNvPicPr preferRelativeResize="0"/>
          <p:nvPr/>
        </p:nvPicPr>
        <p:blipFill>
          <a:blip r:embed="rId4">
            <a:alphaModFix/>
          </a:blip>
          <a:stretch>
            <a:fillRect/>
          </a:stretch>
        </p:blipFill>
        <p:spPr>
          <a:xfrm>
            <a:off x="4236625" y="1417012"/>
            <a:ext cx="4692625" cy="3336249"/>
          </a:xfrm>
          <a:prstGeom prst="rect">
            <a:avLst/>
          </a:prstGeom>
          <a:noFill/>
          <a:ln>
            <a:noFill/>
          </a:ln>
        </p:spPr>
      </p:pic>
      <p:sp>
        <p:nvSpPr>
          <p:cNvPr id="111" name="Shape 111"/>
          <p:cNvSpPr/>
          <p:nvPr/>
        </p:nvSpPr>
        <p:spPr>
          <a:xfrm>
            <a:off x="216575" y="1908500"/>
            <a:ext cx="3586800" cy="419700"/>
          </a:xfrm>
          <a:prstGeom prst="roundRect">
            <a:avLst>
              <a:gd fmla="val 16667" name="adj"/>
            </a:avLst>
          </a:prstGeom>
          <a:solidFill>
            <a:srgbClr val="FFFFFF">
              <a:alpha val="0"/>
            </a:srgbClr>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2" name="Shape 112"/>
          <p:cNvSpPr/>
          <p:nvPr/>
        </p:nvSpPr>
        <p:spPr>
          <a:xfrm>
            <a:off x="216575" y="3089475"/>
            <a:ext cx="3586800" cy="419700"/>
          </a:xfrm>
          <a:prstGeom prst="roundRect">
            <a:avLst>
              <a:gd fmla="val 16667" name="adj"/>
            </a:avLst>
          </a:prstGeom>
          <a:solidFill>
            <a:srgbClr val="FFFFFF">
              <a:alpha val="0"/>
            </a:srgbClr>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Baby Name Popularity vs Sport MVP’s</a:t>
            </a:r>
          </a:p>
        </p:txBody>
      </p:sp>
      <p:pic>
        <p:nvPicPr>
          <p:cNvPr id="118" name="Shape 118"/>
          <p:cNvPicPr preferRelativeResize="0"/>
          <p:nvPr/>
        </p:nvPicPr>
        <p:blipFill>
          <a:blip r:embed="rId3">
            <a:alphaModFix/>
          </a:blip>
          <a:stretch>
            <a:fillRect/>
          </a:stretch>
        </p:blipFill>
        <p:spPr>
          <a:xfrm>
            <a:off x="650075" y="1147223"/>
            <a:ext cx="7444148" cy="375927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